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0" r:id="rId1"/>
  </p:sldMasterIdLst>
  <p:sldIdLst>
    <p:sldId id="256" r:id="rId2"/>
    <p:sldId id="257" r:id="rId3"/>
    <p:sldId id="258" r:id="rId4"/>
    <p:sldId id="259" r:id="rId5"/>
    <p:sldId id="270" r:id="rId6"/>
    <p:sldId id="277" r:id="rId7"/>
    <p:sldId id="264" r:id="rId8"/>
    <p:sldId id="265" r:id="rId9"/>
    <p:sldId id="278" r:id="rId10"/>
    <p:sldId id="279" r:id="rId11"/>
    <p:sldId id="266" r:id="rId12"/>
    <p:sldId id="287" r:id="rId13"/>
    <p:sldId id="281" r:id="rId14"/>
    <p:sldId id="261" r:id="rId15"/>
    <p:sldId id="262" r:id="rId16"/>
    <p:sldId id="267" r:id="rId17"/>
    <p:sldId id="268" r:id="rId18"/>
    <p:sldId id="272" r:id="rId19"/>
    <p:sldId id="273" r:id="rId20"/>
    <p:sldId id="274" r:id="rId21"/>
    <p:sldId id="282" r:id="rId22"/>
    <p:sldId id="283" r:id="rId23"/>
    <p:sldId id="284" r:id="rId24"/>
    <p:sldId id="275" r:id="rId25"/>
    <p:sldId id="276" r:id="rId26"/>
    <p:sldId id="285" r:id="rId27"/>
    <p:sldId id="286" r:id="rId28"/>
    <p:sldId id="269" r:id="rId29"/>
    <p:sldId id="271" r:id="rId3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94660"/>
  </p:normalViewPr>
  <p:slideViewPr>
    <p:cSldViewPr snapToGrid="0">
      <p:cViewPr varScale="1">
        <p:scale>
          <a:sx n="96" d="100"/>
          <a:sy n="96" d="100"/>
        </p:scale>
        <p:origin x="86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AF466F-BDA4-4F18-9C7B-FF0A9A1B0E80}" type="datetime1">
              <a:rPr lang="en-US" smtClean="0"/>
              <a:pPr/>
              <a:t>8/27/2022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FB4290-6522-4139-852E-05BD9E7F0D2E}" type="datetime1">
              <a:rPr lang="en-US" smtClean="0"/>
              <a:pPr/>
              <a:t>8/27/2022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B955F9-81EA-47C5-8059-9E5C2B437C70}" type="datetime1">
              <a:rPr lang="en-US" smtClean="0"/>
              <a:pPr/>
              <a:t>8/27/2022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EF607B-A47E-422C-9BEF-122CCDB7C526}" type="datetime1">
              <a:rPr lang="en-US" smtClean="0"/>
              <a:pPr/>
              <a:t>8/27/2022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9A7CB-BEE6-4F99-898E-913F06E8E125}" type="datetime1">
              <a:rPr lang="en-US" smtClean="0"/>
              <a:pPr/>
              <a:t>8/27/2022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EE300C-6FC5-4FC3-AF1A-075E4F50620D}" type="datetime1">
              <a:rPr lang="en-US" smtClean="0"/>
              <a:pPr/>
              <a:t>8/27/2022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0D295D-4A77-4DEB-B04C-9F4282A8BC04}" type="datetime1">
              <a:rPr lang="en-US" smtClean="0"/>
              <a:pPr/>
              <a:t>8/27/2022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B28685-4D0C-42D5-8013-B5904CD1FCBC}" type="datetime1">
              <a:rPr lang="en-US" smtClean="0"/>
              <a:pPr/>
              <a:t>8/27/2022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226C0-9885-4BA9-BBFA-A52CBFEBB775}" type="datetime1">
              <a:rPr lang="en-US" smtClean="0"/>
              <a:pPr/>
              <a:t>8/27/2022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EE1B38-C5EB-4D66-9137-0AFE9CDEDE8F}" type="datetime1">
              <a:rPr lang="en-US" smtClean="0"/>
              <a:pPr/>
              <a:t>8/27/2022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27B613C-1AD7-49D3-885D-F654C5CDBAA6}" type="datetime1">
              <a:rPr lang="en-US" smtClean="0"/>
              <a:pPr/>
              <a:t>8/27/2022</a:t>
            </a:fld>
            <a:endParaRPr lang="en-US" dirty="0"/>
          </a:p>
        </p:txBody>
      </p:sp>
      <p:sp>
        <p:nvSpPr>
          <p:cNvPr id="9" name="Slide Number Placeholder 8"/>
          <p:cNvSpPr>
            <a:spLocks noGrp="1"/>
          </p:cNvSpPr>
          <p:nvPr>
            <p:ph type="sldNum" sz="quarter" idx="11"/>
          </p:nvPr>
        </p:nvSpPr>
        <p:spPr/>
        <p:txBody>
          <a:bodyPr/>
          <a:lstStyle/>
          <a:p>
            <a:fld id="{6E2D2B3B-882E-40F3-A32F-6DD516915044}"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E2D2B3B-882E-40F3-A32F-6DD516915044}" type="slidenum">
              <a:rPr lang="en-US" smtClean="0"/>
              <a:pPr/>
              <a:t>‹#›</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327B613C-1AD7-49D3-885D-F654C5CDBAA6}" type="datetime1">
              <a:rPr lang="en-US" smtClean="0"/>
              <a:pPr/>
              <a:t>8/27/2022</a:t>
            </a:fld>
            <a:endParaRPr lang="en-US" dirty="0"/>
          </a:p>
        </p:txBody>
      </p:sp>
    </p:spTree>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hf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903"/>
            <a:ext cx="8444285" cy="731520"/>
          </a:xfrm>
        </p:spPr>
        <p:txBody>
          <a:bodyPr/>
          <a:lstStyle/>
          <a:p>
            <a:r>
              <a:rPr lang="en-US" sz="2400" dirty="0">
                <a:solidFill>
                  <a:schemeClr val="accent1">
                    <a:lumMod val="75000"/>
                  </a:schemeClr>
                </a:solidFill>
                <a:latin typeface="Times New Roman" panose="02020603050405020304" pitchFamily="18" charset="0"/>
                <a:cs typeface="Times New Roman" panose="02020603050405020304" pitchFamily="18" charset="0"/>
              </a:rPr>
              <a:t>SRI SIVASUBRAMANIYA NADAR COLLEGE OF ENGINEERING</a:t>
            </a:r>
            <a:endParaRPr lang="en-US" sz="2400" dirty="0"/>
          </a:p>
        </p:txBody>
      </p:sp>
      <p:sp>
        <p:nvSpPr>
          <p:cNvPr id="3" name="Subtitle 2"/>
          <p:cNvSpPr>
            <a:spLocks noGrp="1"/>
          </p:cNvSpPr>
          <p:nvPr>
            <p:ph type="subTitle" idx="1"/>
          </p:nvPr>
        </p:nvSpPr>
        <p:spPr>
          <a:xfrm>
            <a:off x="1982525" y="747423"/>
            <a:ext cx="4124077" cy="492980"/>
          </a:xfrm>
        </p:spPr>
        <p:txBody>
          <a:bodyPr>
            <a:normAutofit fontScale="92500"/>
          </a:bodyPr>
          <a:lstStyle/>
          <a:p>
            <a:pPr algn="ctr"/>
            <a:r>
              <a:rPr lang="en-IN" sz="2000" dirty="0">
                <a:solidFill>
                  <a:schemeClr val="accent1">
                    <a:lumMod val="75000"/>
                  </a:schemeClr>
                </a:solidFill>
                <a:latin typeface="Times New Roman" panose="02020603050405020304" pitchFamily="18" charset="0"/>
                <a:cs typeface="Times New Roman" panose="02020603050405020304" pitchFamily="18" charset="0"/>
              </a:rPr>
              <a:t>SSN RESEARCH INTERNSHIP 2022</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1</a:t>
            </a:fld>
            <a:endParaRPr lang="en-US" dirty="0"/>
          </a:p>
        </p:txBody>
      </p:sp>
      <p:sp>
        <p:nvSpPr>
          <p:cNvPr id="5" name="TextBox 4">
            <a:extLst>
              <a:ext uri="{FF2B5EF4-FFF2-40B4-BE49-F238E27FC236}">
                <a16:creationId xmlns:a16="http://schemas.microsoft.com/office/drawing/2014/main" id="{2F4AA8CA-B3BF-0151-368E-7661E77F091C}"/>
              </a:ext>
            </a:extLst>
          </p:cNvPr>
          <p:cNvSpPr txBox="1"/>
          <p:nvPr/>
        </p:nvSpPr>
        <p:spPr>
          <a:xfrm>
            <a:off x="182880" y="1741335"/>
            <a:ext cx="7871791" cy="954107"/>
          </a:xfrm>
          <a:prstGeom prst="rect">
            <a:avLst/>
          </a:prstGeom>
          <a:noFill/>
        </p:spPr>
        <p:txBody>
          <a:bodyPr wrap="square" rtlCol="0">
            <a:spAutoFit/>
          </a:bodyPr>
          <a:lstStyle/>
          <a:p>
            <a:pPr algn="ctr"/>
            <a:r>
              <a:rPr lang="en-US" sz="2800" b="1" dirty="0">
                <a:solidFill>
                  <a:srgbClr val="002060"/>
                </a:solidFill>
                <a:latin typeface="Times New Roman" panose="02020603050405020304" pitchFamily="18" charset="0"/>
                <a:cs typeface="Times New Roman" panose="02020603050405020304" pitchFamily="18" charset="0"/>
              </a:rPr>
              <a:t>Automated Irrigation System with Crop Recommendation System</a:t>
            </a:r>
            <a:endParaRPr lang="en-IN" sz="2800" b="1" dirty="0">
              <a:solidFill>
                <a:srgbClr val="00206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7B5A6D0-9B23-D6CA-1AC0-EF4CFEC66626}"/>
              </a:ext>
            </a:extLst>
          </p:cNvPr>
          <p:cNvSpPr txBox="1"/>
          <p:nvPr/>
        </p:nvSpPr>
        <p:spPr>
          <a:xfrm>
            <a:off x="63572" y="3617635"/>
            <a:ext cx="4047252" cy="1754326"/>
          </a:xfrm>
          <a:prstGeom prst="rect">
            <a:avLst/>
          </a:prstGeom>
          <a:noFill/>
        </p:spPr>
        <p:txBody>
          <a:bodyPr wrap="square" rtlCol="0">
            <a:spAutoFit/>
          </a:bodyPr>
          <a:lstStyle/>
          <a:p>
            <a:pPr algn="ctr"/>
            <a:r>
              <a:rPr lang="en-US" b="1" dirty="0">
                <a:solidFill>
                  <a:srgbClr val="002060"/>
                </a:solidFill>
                <a:latin typeface="Times New Roman" panose="02020603050405020304" pitchFamily="18" charset="0"/>
                <a:cs typeface="Times New Roman" panose="02020603050405020304" pitchFamily="18" charset="0"/>
              </a:rPr>
              <a:t>Mentor</a:t>
            </a:r>
            <a:endParaRPr lang="en-US" sz="1800" b="1" dirty="0">
              <a:solidFill>
                <a:srgbClr val="002060"/>
              </a:solidFill>
              <a:latin typeface="Times New Roman" panose="02020603050405020304" pitchFamily="18" charset="0"/>
              <a:cs typeface="Times New Roman" panose="02020603050405020304" pitchFamily="18" charset="0"/>
            </a:endParaRPr>
          </a:p>
          <a:p>
            <a:pPr algn="ctr"/>
            <a:r>
              <a:rPr lang="en-US" sz="1800" dirty="0">
                <a:solidFill>
                  <a:schemeClr val="tx1"/>
                </a:solidFill>
                <a:latin typeface="Times New Roman" panose="02020603050405020304" pitchFamily="18" charset="0"/>
                <a:cs typeface="Times New Roman" panose="02020603050405020304" pitchFamily="18" charset="0"/>
              </a:rPr>
              <a:t>Dr. I. Joe </a:t>
            </a:r>
            <a:r>
              <a:rPr lang="en-US" sz="1800" dirty="0">
                <a:latin typeface="Times New Roman" panose="02020603050405020304" pitchFamily="18" charset="0"/>
                <a:cs typeface="Times New Roman" panose="02020603050405020304" pitchFamily="18" charset="0"/>
              </a:rPr>
              <a:t>Louis Paul </a:t>
            </a:r>
            <a:r>
              <a:rPr lang="en-IN" b="0" i="0" dirty="0">
                <a:effectLst/>
                <a:latin typeface="Times New Roman" panose="02020603050405020304" pitchFamily="18" charset="0"/>
                <a:cs typeface="Times New Roman" panose="02020603050405020304" pitchFamily="18" charset="0"/>
              </a:rPr>
              <a:t>M.E., Ph.D.</a:t>
            </a:r>
            <a:r>
              <a:rPr lang="en-US" sz="1800" dirty="0">
                <a:solidFill>
                  <a:schemeClr val="tx1"/>
                </a:solidFill>
                <a:latin typeface="Times New Roman" panose="02020603050405020304" pitchFamily="18" charset="0"/>
                <a:cs typeface="Times New Roman" panose="02020603050405020304" pitchFamily="18" charset="0"/>
              </a:rPr>
              <a:t>,</a:t>
            </a:r>
          </a:p>
          <a:p>
            <a:pPr algn="ctr"/>
            <a:r>
              <a:rPr lang="en-US" sz="1800" dirty="0">
                <a:solidFill>
                  <a:schemeClr val="tx1"/>
                </a:solidFill>
                <a:latin typeface="Times New Roman" panose="02020603050405020304" pitchFamily="18" charset="0"/>
                <a:cs typeface="Times New Roman" panose="02020603050405020304" pitchFamily="18" charset="0"/>
              </a:rPr>
              <a:t>Associate Professor</a:t>
            </a:r>
          </a:p>
          <a:p>
            <a:pPr algn="ctr"/>
            <a:r>
              <a:rPr lang="en-US" sz="1800" dirty="0">
                <a:solidFill>
                  <a:schemeClr val="tx1"/>
                </a:solidFill>
                <a:latin typeface="Times New Roman" panose="02020603050405020304" pitchFamily="18" charset="0"/>
                <a:cs typeface="Times New Roman" panose="02020603050405020304" pitchFamily="18" charset="0"/>
              </a:rPr>
              <a:t>Department of Information </a:t>
            </a:r>
            <a:r>
              <a:rPr lang="en-US" dirty="0">
                <a:latin typeface="Times New Roman" panose="02020603050405020304" pitchFamily="18" charset="0"/>
                <a:cs typeface="Times New Roman" panose="02020603050405020304" pitchFamily="18" charset="0"/>
              </a:rPr>
              <a:t>T</a:t>
            </a:r>
            <a:r>
              <a:rPr lang="en-US" sz="1800" dirty="0">
                <a:solidFill>
                  <a:schemeClr val="tx1"/>
                </a:solidFill>
                <a:latin typeface="Times New Roman" panose="02020603050405020304" pitchFamily="18" charset="0"/>
                <a:cs typeface="Times New Roman" panose="02020603050405020304" pitchFamily="18" charset="0"/>
              </a:rPr>
              <a:t>echnology</a:t>
            </a:r>
          </a:p>
          <a:p>
            <a:pPr algn="ctr"/>
            <a:r>
              <a:rPr lang="en-US" sz="1800" dirty="0">
                <a:solidFill>
                  <a:schemeClr val="tx1"/>
                </a:solidFill>
                <a:latin typeface="Times New Roman" panose="02020603050405020304" pitchFamily="18" charset="0"/>
                <a:cs typeface="Times New Roman" panose="02020603050405020304" pitchFamily="18" charset="0"/>
              </a:rPr>
              <a:t>SSN College of Engineering</a:t>
            </a:r>
          </a:p>
          <a:p>
            <a:endParaRPr lang="en-IN" dirty="0"/>
          </a:p>
        </p:txBody>
      </p:sp>
      <p:sp>
        <p:nvSpPr>
          <p:cNvPr id="7" name="TextBox 6">
            <a:extLst>
              <a:ext uri="{FF2B5EF4-FFF2-40B4-BE49-F238E27FC236}">
                <a16:creationId xmlns:a16="http://schemas.microsoft.com/office/drawing/2014/main" id="{D49C635D-20FE-0E5A-39F5-D6206C48DAA3}"/>
              </a:ext>
            </a:extLst>
          </p:cNvPr>
          <p:cNvSpPr txBox="1"/>
          <p:nvPr/>
        </p:nvSpPr>
        <p:spPr>
          <a:xfrm>
            <a:off x="182880" y="2782669"/>
            <a:ext cx="2107096" cy="646331"/>
          </a:xfrm>
          <a:prstGeom prst="rect">
            <a:avLst/>
          </a:prstGeom>
          <a:noFill/>
        </p:spPr>
        <p:txBody>
          <a:bodyPr wrap="square" rtlCol="0">
            <a:spAutoFit/>
          </a:bodyPr>
          <a:lstStyle/>
          <a:p>
            <a:r>
              <a:rPr lang="en-IN" sz="1800" b="1" dirty="0">
                <a:solidFill>
                  <a:srgbClr val="002060"/>
                </a:solidFill>
                <a:latin typeface="Times New Roman" panose="02020603050405020304" pitchFamily="18" charset="0"/>
                <a:cs typeface="Times New Roman" panose="02020603050405020304" pitchFamily="18" charset="0"/>
              </a:rPr>
              <a:t>Project ID:  IT13</a:t>
            </a:r>
          </a:p>
          <a:p>
            <a:endParaRPr lang="en-IN" sz="18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B409018-A052-1BB1-A42A-874458F695DB}"/>
              </a:ext>
            </a:extLst>
          </p:cNvPr>
          <p:cNvSpPr txBox="1"/>
          <p:nvPr/>
        </p:nvSpPr>
        <p:spPr>
          <a:xfrm>
            <a:off x="4436829" y="3617635"/>
            <a:ext cx="4707171" cy="1477328"/>
          </a:xfrm>
          <a:prstGeom prst="rect">
            <a:avLst/>
          </a:prstGeom>
          <a:noFill/>
        </p:spPr>
        <p:txBody>
          <a:bodyPr wrap="square" rtlCol="0">
            <a:spAutoFit/>
          </a:bodyPr>
          <a:lstStyle/>
          <a:p>
            <a:r>
              <a:rPr lang="en-IN" dirty="0">
                <a:solidFill>
                  <a:srgbClr val="002060"/>
                </a:solidFill>
                <a:latin typeface="Times New Roman" panose="02020603050405020304" pitchFamily="18" charset="0"/>
                <a:cs typeface="Times New Roman" panose="02020603050405020304" pitchFamily="18" charset="0"/>
              </a:rPr>
              <a:t>              </a:t>
            </a:r>
            <a:r>
              <a:rPr lang="en-IN" b="1" dirty="0">
                <a:solidFill>
                  <a:srgbClr val="002060"/>
                </a:solidFill>
                <a:latin typeface="Times New Roman" panose="02020603050405020304" pitchFamily="18" charset="0"/>
                <a:cs typeface="Times New Roman" panose="02020603050405020304" pitchFamily="18" charset="0"/>
              </a:rPr>
              <a:t>Presented by</a:t>
            </a:r>
          </a:p>
          <a:p>
            <a:r>
              <a:rPr lang="en-IN" dirty="0">
                <a:latin typeface="Times New Roman" panose="02020603050405020304" pitchFamily="18" charset="0"/>
                <a:cs typeface="Times New Roman" panose="02020603050405020304" pitchFamily="18" charset="0"/>
              </a:rPr>
              <a:t>Roheth S,   </a:t>
            </a:r>
          </a:p>
          <a:p>
            <a:r>
              <a:rPr lang="en-IN" sz="1800" dirty="0">
                <a:solidFill>
                  <a:schemeClr val="tx1"/>
                </a:solidFill>
                <a:latin typeface="Times New Roman" panose="02020603050405020304" pitchFamily="18" charset="0"/>
                <a:cs typeface="Times New Roman" panose="02020603050405020304" pitchFamily="18" charset="0"/>
              </a:rPr>
              <a:t>II Year</a:t>
            </a:r>
          </a:p>
          <a:p>
            <a:r>
              <a:rPr lang="en-US" sz="1800" dirty="0">
                <a:solidFill>
                  <a:schemeClr val="tx1"/>
                </a:solidFill>
                <a:latin typeface="Times New Roman" panose="02020603050405020304" pitchFamily="18" charset="0"/>
                <a:cs typeface="Times New Roman" panose="02020603050405020304" pitchFamily="18" charset="0"/>
              </a:rPr>
              <a:t>Department of Information Technology                                         </a:t>
            </a:r>
          </a:p>
          <a:p>
            <a:r>
              <a:rPr lang="en-IN" dirty="0">
                <a:latin typeface="Times New Roman" panose="02020603050405020304" pitchFamily="18" charset="0"/>
                <a:cs typeface="Times New Roman" panose="02020603050405020304" pitchFamily="18" charset="0"/>
              </a:rPr>
              <a:t>Sri Venkateswara College of Engineering</a:t>
            </a:r>
          </a:p>
        </p:txBody>
      </p:sp>
    </p:spTree>
    <p:extLst>
      <p:ext uri="{BB962C8B-B14F-4D97-AF65-F5344CB8AC3E}">
        <p14:creationId xmlns:p14="http://schemas.microsoft.com/office/powerpoint/2010/main" val="33288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C356B-2E60-068D-7785-B36F4D3FD0A8}"/>
              </a:ext>
            </a:extLst>
          </p:cNvPr>
          <p:cNvSpPr>
            <a:spLocks noGrp="1"/>
          </p:cNvSpPr>
          <p:nvPr>
            <p:ph type="title"/>
          </p:nvPr>
        </p:nvSpPr>
        <p:spPr>
          <a:xfrm>
            <a:off x="326934" y="0"/>
            <a:ext cx="7620000" cy="826936"/>
          </a:xfrm>
        </p:spPr>
        <p:txBody>
          <a:bodyPr/>
          <a:lstStyle/>
          <a:p>
            <a:pPr algn="ctr"/>
            <a:r>
              <a:rPr lang="en-IN" sz="3200" dirty="0">
                <a:latin typeface="Times New Roman" panose="02020603050405020304" pitchFamily="18" charset="0"/>
                <a:cs typeface="Times New Roman" panose="02020603050405020304" pitchFamily="18" charset="0"/>
              </a:rPr>
              <a:t>Implementation (4/7)</a:t>
            </a:r>
            <a:endParaRPr lang="en-IN" sz="3200" dirty="0"/>
          </a:p>
        </p:txBody>
      </p:sp>
      <p:sp>
        <p:nvSpPr>
          <p:cNvPr id="3" name="Slide Number Placeholder 2">
            <a:extLst>
              <a:ext uri="{FF2B5EF4-FFF2-40B4-BE49-F238E27FC236}">
                <a16:creationId xmlns:a16="http://schemas.microsoft.com/office/drawing/2014/main" id="{AA85C607-C620-A77E-FF14-B46778314016}"/>
              </a:ext>
            </a:extLst>
          </p:cNvPr>
          <p:cNvSpPr>
            <a:spLocks noGrp="1"/>
          </p:cNvSpPr>
          <p:nvPr>
            <p:ph type="sldNum" sz="quarter" idx="12"/>
          </p:nvPr>
        </p:nvSpPr>
        <p:spPr/>
        <p:txBody>
          <a:bodyPr/>
          <a:lstStyle/>
          <a:p>
            <a:fld id="{6E2D2B3B-882E-40F3-A32F-6DD516915044}" type="slidenum">
              <a:rPr lang="en-US" smtClean="0"/>
              <a:pPr/>
              <a:t>10</a:t>
            </a:fld>
            <a:endParaRPr lang="en-US"/>
          </a:p>
        </p:txBody>
      </p:sp>
      <p:graphicFrame>
        <p:nvGraphicFramePr>
          <p:cNvPr id="4" name="Table 4">
            <a:extLst>
              <a:ext uri="{FF2B5EF4-FFF2-40B4-BE49-F238E27FC236}">
                <a16:creationId xmlns:a16="http://schemas.microsoft.com/office/drawing/2014/main" id="{22F330C3-D28B-C723-62A4-F55EB71C476A}"/>
              </a:ext>
            </a:extLst>
          </p:cNvPr>
          <p:cNvGraphicFramePr>
            <a:graphicFrameLocks noGrp="1"/>
          </p:cNvGraphicFramePr>
          <p:nvPr>
            <p:extLst>
              <p:ext uri="{D42A27DB-BD31-4B8C-83A1-F6EECF244321}">
                <p14:modId xmlns:p14="http://schemas.microsoft.com/office/powerpoint/2010/main" val="3430203408"/>
              </p:ext>
            </p:extLst>
          </p:nvPr>
        </p:nvGraphicFramePr>
        <p:xfrm>
          <a:off x="326934" y="826936"/>
          <a:ext cx="7926520" cy="3485520"/>
        </p:xfrm>
        <a:graphic>
          <a:graphicData uri="http://schemas.openxmlformats.org/drawingml/2006/table">
            <a:tbl>
              <a:tblPr firstRow="1" bandRow="1">
                <a:tableStyleId>{5C22544A-7EE6-4342-B048-85BDC9FD1C3A}</a:tableStyleId>
              </a:tblPr>
              <a:tblGrid>
                <a:gridCol w="1218617">
                  <a:extLst>
                    <a:ext uri="{9D8B030D-6E8A-4147-A177-3AD203B41FA5}">
                      <a16:colId xmlns:a16="http://schemas.microsoft.com/office/drawing/2014/main" val="3499544617"/>
                    </a:ext>
                  </a:extLst>
                </a:gridCol>
                <a:gridCol w="4065730">
                  <a:extLst>
                    <a:ext uri="{9D8B030D-6E8A-4147-A177-3AD203B41FA5}">
                      <a16:colId xmlns:a16="http://schemas.microsoft.com/office/drawing/2014/main" val="3377289093"/>
                    </a:ext>
                  </a:extLst>
                </a:gridCol>
                <a:gridCol w="2642173">
                  <a:extLst>
                    <a:ext uri="{9D8B030D-6E8A-4147-A177-3AD203B41FA5}">
                      <a16:colId xmlns:a16="http://schemas.microsoft.com/office/drawing/2014/main" val="1426812420"/>
                    </a:ext>
                  </a:extLst>
                </a:gridCol>
              </a:tblGrid>
              <a:tr h="1099041">
                <a:tc>
                  <a:txBody>
                    <a:bodyPr/>
                    <a:lstStyle/>
                    <a:p>
                      <a:pPr algn="ctr"/>
                      <a:r>
                        <a:rPr lang="en-IN" dirty="0">
                          <a:latin typeface="Times New Roman" panose="02020603050405020304" pitchFamily="18" charset="0"/>
                          <a:cs typeface="Times New Roman" panose="02020603050405020304" pitchFamily="18" charset="0"/>
                        </a:rPr>
                        <a:t>Name</a:t>
                      </a:r>
                    </a:p>
                  </a:txBody>
                  <a:tcPr/>
                </a:tc>
                <a:tc>
                  <a:txBody>
                    <a:bodyPr/>
                    <a:lstStyle/>
                    <a:p>
                      <a:pPr algn="ctr"/>
                      <a:r>
                        <a:rPr lang="en-IN" dirty="0">
                          <a:latin typeface="Times New Roman" panose="02020603050405020304" pitchFamily="18" charset="0"/>
                          <a:cs typeface="Times New Roman" panose="02020603050405020304" pitchFamily="18" charset="0"/>
                        </a:rPr>
                        <a:t>Image</a:t>
                      </a:r>
                    </a:p>
                  </a:txBody>
                  <a:tcPr/>
                </a:tc>
                <a:tc>
                  <a:txBody>
                    <a:bodyPr/>
                    <a:lstStyle/>
                    <a:p>
                      <a:pPr algn="ctr"/>
                      <a:r>
                        <a:rPr lang="en-IN" dirty="0">
                          <a:latin typeface="Times New Roman" panose="02020603050405020304" pitchFamily="18" charset="0"/>
                          <a:cs typeface="Times New Roman" panose="02020603050405020304" pitchFamily="18" charset="0"/>
                        </a:rPr>
                        <a:t>Purpose</a:t>
                      </a:r>
                    </a:p>
                  </a:txBody>
                  <a:tcPr/>
                </a:tc>
                <a:extLst>
                  <a:ext uri="{0D108BD9-81ED-4DB2-BD59-A6C34878D82A}">
                    <a16:rowId xmlns:a16="http://schemas.microsoft.com/office/drawing/2014/main" val="3785504858"/>
                  </a:ext>
                </a:extLst>
              </a:tr>
              <a:tr h="2386479">
                <a:tc>
                  <a:txBody>
                    <a:bodyPr/>
                    <a:lstStyle/>
                    <a:p>
                      <a:r>
                        <a:rPr lang="en-IN" b="1" dirty="0"/>
                        <a:t>7</a:t>
                      </a:r>
                      <a:r>
                        <a:rPr lang="en-IN" b="1" dirty="0">
                          <a:latin typeface="Times New Roman" panose="02020603050405020304" pitchFamily="18" charset="0"/>
                          <a:cs typeface="Times New Roman" panose="02020603050405020304" pitchFamily="18" charset="0"/>
                        </a:rPr>
                        <a:t>. Jumper Wires</a:t>
                      </a:r>
                    </a:p>
                  </a:txBody>
                  <a:tcPr/>
                </a:tc>
                <a:tc>
                  <a:txBody>
                    <a:bodyPr/>
                    <a:lstStyle/>
                    <a:p>
                      <a:endParaRPr lang="en-IN" dirty="0"/>
                    </a:p>
                  </a:txBody>
                  <a:tcPr/>
                </a:tc>
                <a:tc>
                  <a:txBody>
                    <a:bodyPr/>
                    <a:lstStyle/>
                    <a:p>
                      <a:pPr algn="just"/>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Jumper wires are electrical wires with connector pins at each end. They are used to connect two points in a circuit without soldering.</a:t>
                      </a:r>
                      <a:endParaRPr lang="en-IN"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4663012"/>
                  </a:ext>
                </a:extLst>
              </a:tr>
            </a:tbl>
          </a:graphicData>
        </a:graphic>
      </p:graphicFrame>
      <p:pic>
        <p:nvPicPr>
          <p:cNvPr id="6" name="Picture 5" descr="Shape, arrow&#10;&#10;Description automatically generated">
            <a:extLst>
              <a:ext uri="{FF2B5EF4-FFF2-40B4-BE49-F238E27FC236}">
                <a16:creationId xmlns:a16="http://schemas.microsoft.com/office/drawing/2014/main" id="{0FD5465A-5DC5-1446-BF4C-A31E0F456A31}"/>
              </a:ext>
            </a:extLst>
          </p:cNvPr>
          <p:cNvPicPr>
            <a:picLocks noChangeAspect="1"/>
          </p:cNvPicPr>
          <p:nvPr/>
        </p:nvPicPr>
        <p:blipFill>
          <a:blip r:embed="rId2"/>
          <a:stretch>
            <a:fillRect/>
          </a:stretch>
        </p:blipFill>
        <p:spPr>
          <a:xfrm>
            <a:off x="1965836" y="2794759"/>
            <a:ext cx="3329733" cy="1443286"/>
          </a:xfrm>
          <a:prstGeom prst="rect">
            <a:avLst/>
          </a:prstGeom>
        </p:spPr>
      </p:pic>
    </p:spTree>
    <p:extLst>
      <p:ext uri="{BB962C8B-B14F-4D97-AF65-F5344CB8AC3E}">
        <p14:creationId xmlns:p14="http://schemas.microsoft.com/office/powerpoint/2010/main" val="2302388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F612-CF6A-2B07-73C2-8F0C770A14AD}"/>
              </a:ext>
            </a:extLst>
          </p:cNvPr>
          <p:cNvSpPr>
            <a:spLocks noGrp="1"/>
          </p:cNvSpPr>
          <p:nvPr>
            <p:ph type="title"/>
          </p:nvPr>
        </p:nvSpPr>
        <p:spPr>
          <a:xfrm>
            <a:off x="465151" y="0"/>
            <a:ext cx="7620000" cy="870350"/>
          </a:xfrm>
        </p:spPr>
        <p:txBody>
          <a:bodyPr/>
          <a:lstStyle/>
          <a:p>
            <a:pPr algn="ctr"/>
            <a:r>
              <a:rPr lang="en-IN" sz="3200" dirty="0">
                <a:latin typeface="Times New Roman" panose="02020603050405020304" pitchFamily="18" charset="0"/>
                <a:cs typeface="Times New Roman" panose="02020603050405020304" pitchFamily="18" charset="0"/>
              </a:rPr>
              <a:t>Implementation (5/7)</a:t>
            </a:r>
          </a:p>
        </p:txBody>
      </p:sp>
      <p:sp>
        <p:nvSpPr>
          <p:cNvPr id="3" name="Slide Number Placeholder 2">
            <a:extLst>
              <a:ext uri="{FF2B5EF4-FFF2-40B4-BE49-F238E27FC236}">
                <a16:creationId xmlns:a16="http://schemas.microsoft.com/office/drawing/2014/main" id="{C6C74229-E468-C054-B073-33E12CB003FA}"/>
              </a:ext>
            </a:extLst>
          </p:cNvPr>
          <p:cNvSpPr>
            <a:spLocks noGrp="1"/>
          </p:cNvSpPr>
          <p:nvPr>
            <p:ph type="sldNum" sz="quarter" idx="12"/>
          </p:nvPr>
        </p:nvSpPr>
        <p:spPr/>
        <p:txBody>
          <a:bodyPr/>
          <a:lstStyle/>
          <a:p>
            <a:fld id="{6E2D2B3B-882E-40F3-A32F-6DD516915044}" type="slidenum">
              <a:rPr lang="en-US" smtClean="0"/>
              <a:pPr/>
              <a:t>11</a:t>
            </a:fld>
            <a:endParaRPr lang="en-US"/>
          </a:p>
        </p:txBody>
      </p:sp>
      <p:pic>
        <p:nvPicPr>
          <p:cNvPr id="6" name="Picture 5">
            <a:extLst>
              <a:ext uri="{FF2B5EF4-FFF2-40B4-BE49-F238E27FC236}">
                <a16:creationId xmlns:a16="http://schemas.microsoft.com/office/drawing/2014/main" id="{E0588201-D458-3F30-2D40-9A596E56841A}"/>
              </a:ext>
            </a:extLst>
          </p:cNvPr>
          <p:cNvPicPr>
            <a:picLocks noChangeAspect="1"/>
          </p:cNvPicPr>
          <p:nvPr/>
        </p:nvPicPr>
        <p:blipFill>
          <a:blip r:embed="rId2"/>
          <a:stretch>
            <a:fillRect/>
          </a:stretch>
        </p:blipFill>
        <p:spPr>
          <a:xfrm>
            <a:off x="465151" y="1441492"/>
            <a:ext cx="7385575" cy="5349704"/>
          </a:xfrm>
          <a:prstGeom prst="rect">
            <a:avLst/>
          </a:prstGeom>
        </p:spPr>
      </p:pic>
      <p:sp>
        <p:nvSpPr>
          <p:cNvPr id="7" name="TextBox 6">
            <a:extLst>
              <a:ext uri="{FF2B5EF4-FFF2-40B4-BE49-F238E27FC236}">
                <a16:creationId xmlns:a16="http://schemas.microsoft.com/office/drawing/2014/main" id="{8B1FD3D2-3472-0C1F-729B-90BD4F11D82A}"/>
              </a:ext>
            </a:extLst>
          </p:cNvPr>
          <p:cNvSpPr txBox="1"/>
          <p:nvPr/>
        </p:nvSpPr>
        <p:spPr>
          <a:xfrm>
            <a:off x="465151" y="1001864"/>
            <a:ext cx="328786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Circuit Diagram</a:t>
            </a:r>
          </a:p>
        </p:txBody>
      </p:sp>
    </p:spTree>
    <p:extLst>
      <p:ext uri="{BB962C8B-B14F-4D97-AF65-F5344CB8AC3E}">
        <p14:creationId xmlns:p14="http://schemas.microsoft.com/office/powerpoint/2010/main" val="269055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C4AF1-B717-F46E-0583-AFF115A64C79}"/>
              </a:ext>
            </a:extLst>
          </p:cNvPr>
          <p:cNvSpPr>
            <a:spLocks noGrp="1"/>
          </p:cNvSpPr>
          <p:nvPr>
            <p:ph type="title"/>
          </p:nvPr>
        </p:nvSpPr>
        <p:spPr>
          <a:xfrm>
            <a:off x="393590" y="0"/>
            <a:ext cx="7620000" cy="1143000"/>
          </a:xfrm>
        </p:spPr>
        <p:txBody>
          <a:bodyPr/>
          <a:lstStyle/>
          <a:p>
            <a:pPr algn="ctr"/>
            <a:r>
              <a:rPr lang="en-IN" sz="3200" dirty="0">
                <a:latin typeface="Times New Roman" panose="02020603050405020304" pitchFamily="18" charset="0"/>
                <a:cs typeface="Times New Roman" panose="02020603050405020304" pitchFamily="18" charset="0"/>
              </a:rPr>
              <a:t>Implementation (6/7)</a:t>
            </a:r>
            <a:endParaRPr lang="en-IN" sz="3200" dirty="0"/>
          </a:p>
        </p:txBody>
      </p:sp>
      <p:sp>
        <p:nvSpPr>
          <p:cNvPr id="3" name="Slide Number Placeholder 2">
            <a:extLst>
              <a:ext uri="{FF2B5EF4-FFF2-40B4-BE49-F238E27FC236}">
                <a16:creationId xmlns:a16="http://schemas.microsoft.com/office/drawing/2014/main" id="{E7B1B396-DF78-3AE7-6DAC-37191CF8871A}"/>
              </a:ext>
            </a:extLst>
          </p:cNvPr>
          <p:cNvSpPr>
            <a:spLocks noGrp="1"/>
          </p:cNvSpPr>
          <p:nvPr>
            <p:ph type="sldNum" sz="quarter" idx="12"/>
          </p:nvPr>
        </p:nvSpPr>
        <p:spPr/>
        <p:txBody>
          <a:bodyPr/>
          <a:lstStyle/>
          <a:p>
            <a:fld id="{6E2D2B3B-882E-40F3-A32F-6DD516915044}" type="slidenum">
              <a:rPr lang="en-US" smtClean="0"/>
              <a:pPr/>
              <a:t>12</a:t>
            </a:fld>
            <a:endParaRPr lang="en-US"/>
          </a:p>
        </p:txBody>
      </p:sp>
      <p:pic>
        <p:nvPicPr>
          <p:cNvPr id="5" name="Picture 4">
            <a:extLst>
              <a:ext uri="{FF2B5EF4-FFF2-40B4-BE49-F238E27FC236}">
                <a16:creationId xmlns:a16="http://schemas.microsoft.com/office/drawing/2014/main" id="{2D7414D5-ADBF-05DA-094D-3F6B0845A6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7666" y="1286123"/>
            <a:ext cx="7235687" cy="5277678"/>
          </a:xfrm>
          <a:prstGeom prst="rect">
            <a:avLst/>
          </a:prstGeom>
        </p:spPr>
      </p:pic>
    </p:spTree>
    <p:extLst>
      <p:ext uri="{BB962C8B-B14F-4D97-AF65-F5344CB8AC3E}">
        <p14:creationId xmlns:p14="http://schemas.microsoft.com/office/powerpoint/2010/main" val="2377683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62C-EFB7-102B-F4F4-53EE8C823070}"/>
              </a:ext>
            </a:extLst>
          </p:cNvPr>
          <p:cNvSpPr>
            <a:spLocks noGrp="1"/>
          </p:cNvSpPr>
          <p:nvPr>
            <p:ph type="title"/>
          </p:nvPr>
        </p:nvSpPr>
        <p:spPr>
          <a:xfrm>
            <a:off x="451899" y="0"/>
            <a:ext cx="7620000" cy="886252"/>
          </a:xfrm>
        </p:spPr>
        <p:txBody>
          <a:bodyPr/>
          <a:lstStyle/>
          <a:p>
            <a:pPr algn="ctr"/>
            <a:r>
              <a:rPr lang="en-IN" sz="3200" dirty="0">
                <a:latin typeface="Times New Roman" panose="02020603050405020304" pitchFamily="18" charset="0"/>
                <a:cs typeface="Times New Roman" panose="02020603050405020304" pitchFamily="18" charset="0"/>
              </a:rPr>
              <a:t>Implementation (7/7)</a:t>
            </a:r>
          </a:p>
        </p:txBody>
      </p:sp>
      <p:sp>
        <p:nvSpPr>
          <p:cNvPr id="3" name="Slide Number Placeholder 2">
            <a:extLst>
              <a:ext uri="{FF2B5EF4-FFF2-40B4-BE49-F238E27FC236}">
                <a16:creationId xmlns:a16="http://schemas.microsoft.com/office/drawing/2014/main" id="{81906DC5-C30C-AB1A-DCC8-16CB4BAAC2D7}"/>
              </a:ext>
            </a:extLst>
          </p:cNvPr>
          <p:cNvSpPr>
            <a:spLocks noGrp="1"/>
          </p:cNvSpPr>
          <p:nvPr>
            <p:ph type="sldNum" sz="quarter" idx="12"/>
          </p:nvPr>
        </p:nvSpPr>
        <p:spPr/>
        <p:txBody>
          <a:bodyPr/>
          <a:lstStyle/>
          <a:p>
            <a:fld id="{6E2D2B3B-882E-40F3-A32F-6DD516915044}" type="slidenum">
              <a:rPr lang="en-US" smtClean="0"/>
              <a:pPr/>
              <a:t>13</a:t>
            </a:fld>
            <a:endParaRPr lang="en-US"/>
          </a:p>
        </p:txBody>
      </p:sp>
      <p:sp>
        <p:nvSpPr>
          <p:cNvPr id="9" name="TextBox 8">
            <a:extLst>
              <a:ext uri="{FF2B5EF4-FFF2-40B4-BE49-F238E27FC236}">
                <a16:creationId xmlns:a16="http://schemas.microsoft.com/office/drawing/2014/main" id="{ABB36916-277F-5533-C6EE-B1A971CB59F1}"/>
              </a:ext>
            </a:extLst>
          </p:cNvPr>
          <p:cNvSpPr txBox="1"/>
          <p:nvPr/>
        </p:nvSpPr>
        <p:spPr>
          <a:xfrm>
            <a:off x="564543" y="701586"/>
            <a:ext cx="331569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Setup</a:t>
            </a:r>
          </a:p>
        </p:txBody>
      </p:sp>
      <p:pic>
        <p:nvPicPr>
          <p:cNvPr id="5" name="Picture 4">
            <a:extLst>
              <a:ext uri="{FF2B5EF4-FFF2-40B4-BE49-F238E27FC236}">
                <a16:creationId xmlns:a16="http://schemas.microsoft.com/office/drawing/2014/main" id="{6036FE1D-67DC-C104-9C04-4D4D3DB3B7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1885" y="1218537"/>
            <a:ext cx="7180028" cy="5385021"/>
          </a:xfrm>
          <a:prstGeom prst="rect">
            <a:avLst/>
          </a:prstGeom>
        </p:spPr>
      </p:pic>
    </p:spTree>
    <p:extLst>
      <p:ext uri="{BB962C8B-B14F-4D97-AF65-F5344CB8AC3E}">
        <p14:creationId xmlns:p14="http://schemas.microsoft.com/office/powerpoint/2010/main" val="2570004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5B528-517F-2A44-B05D-84ACA0C3F8FB}"/>
              </a:ext>
            </a:extLst>
          </p:cNvPr>
          <p:cNvSpPr>
            <a:spLocks noGrp="1"/>
          </p:cNvSpPr>
          <p:nvPr>
            <p:ph type="title"/>
          </p:nvPr>
        </p:nvSpPr>
        <p:spPr>
          <a:xfrm>
            <a:off x="457200" y="0"/>
            <a:ext cx="7620000" cy="727226"/>
          </a:xfrm>
        </p:spPr>
        <p:txBody>
          <a:bodyPr/>
          <a:lstStyle/>
          <a:p>
            <a:pPr algn="ctr"/>
            <a:r>
              <a:rPr lang="en-IN" sz="3200" dirty="0">
                <a:latin typeface="Times New Roman" panose="02020603050405020304" pitchFamily="18" charset="0"/>
                <a:cs typeface="Times New Roman" panose="02020603050405020304" pitchFamily="18" charset="0"/>
              </a:rPr>
              <a:t>Dataset</a:t>
            </a:r>
          </a:p>
        </p:txBody>
      </p:sp>
      <p:sp>
        <p:nvSpPr>
          <p:cNvPr id="3" name="Slide Number Placeholder 2">
            <a:extLst>
              <a:ext uri="{FF2B5EF4-FFF2-40B4-BE49-F238E27FC236}">
                <a16:creationId xmlns:a16="http://schemas.microsoft.com/office/drawing/2014/main" id="{424DABC4-C628-88C0-22DD-CB77651D72AC}"/>
              </a:ext>
            </a:extLst>
          </p:cNvPr>
          <p:cNvSpPr>
            <a:spLocks noGrp="1"/>
          </p:cNvSpPr>
          <p:nvPr>
            <p:ph type="sldNum" sz="quarter" idx="12"/>
          </p:nvPr>
        </p:nvSpPr>
        <p:spPr/>
        <p:txBody>
          <a:bodyPr/>
          <a:lstStyle/>
          <a:p>
            <a:fld id="{6E2D2B3B-882E-40F3-A32F-6DD516915044}" type="slidenum">
              <a:rPr lang="en-US" smtClean="0"/>
              <a:pPr/>
              <a:t>14</a:t>
            </a:fld>
            <a:endParaRPr lang="en-US"/>
          </a:p>
        </p:txBody>
      </p:sp>
      <p:sp>
        <p:nvSpPr>
          <p:cNvPr id="4" name="TextBox 3">
            <a:extLst>
              <a:ext uri="{FF2B5EF4-FFF2-40B4-BE49-F238E27FC236}">
                <a16:creationId xmlns:a16="http://schemas.microsoft.com/office/drawing/2014/main" id="{F1EEEA5D-CD36-CC04-206E-A4987C0BECF6}"/>
              </a:ext>
            </a:extLst>
          </p:cNvPr>
          <p:cNvSpPr txBox="1"/>
          <p:nvPr/>
        </p:nvSpPr>
        <p:spPr>
          <a:xfrm>
            <a:off x="254441" y="706286"/>
            <a:ext cx="7553740" cy="3970318"/>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Source</a:t>
            </a:r>
            <a:r>
              <a:rPr lang="en-US" dirty="0">
                <a:latin typeface="Times New Roman" panose="02020603050405020304" pitchFamily="18" charset="0"/>
                <a:cs typeface="Times New Roman" panose="02020603050405020304" pitchFamily="18" charset="0"/>
              </a:rPr>
              <a:t>: GitHub</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Sample Size: </a:t>
            </a:r>
            <a:r>
              <a:rPr lang="en-US" dirty="0">
                <a:latin typeface="Times New Roman" panose="02020603050405020304" pitchFamily="18" charset="0"/>
                <a:cs typeface="Times New Roman" panose="02020603050405020304" pitchFamily="18" charset="0"/>
              </a:rPr>
              <a:t>2200</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Independent Variables</a:t>
            </a:r>
            <a:r>
              <a:rPr lang="en-US" dirty="0">
                <a:latin typeface="Times New Roman" panose="02020603050405020304" pitchFamily="18" charset="0"/>
                <a:cs typeface="Times New Roman" panose="02020603050405020304" pitchFamily="18" charset="0"/>
              </a:rPr>
              <a:t>: Nitrogen(N), Phosphorous(p) Potassium(k), Temperature, Humidity, pH, Rainfall</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Dependent Variable: </a:t>
            </a:r>
            <a:r>
              <a:rPr lang="en-US" dirty="0">
                <a:latin typeface="Times New Roman" panose="02020603050405020304" pitchFamily="18" charset="0"/>
                <a:cs typeface="Times New Roman" panose="02020603050405020304" pitchFamily="18" charset="0"/>
              </a:rPr>
              <a:t>Crop</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411A00D-C085-5432-F7FA-9EA33AE6D889}"/>
              </a:ext>
            </a:extLst>
          </p:cNvPr>
          <p:cNvPicPr>
            <a:picLocks noChangeAspect="1"/>
          </p:cNvPicPr>
          <p:nvPr/>
        </p:nvPicPr>
        <p:blipFill>
          <a:blip r:embed="rId2"/>
          <a:stretch>
            <a:fillRect/>
          </a:stretch>
        </p:blipFill>
        <p:spPr>
          <a:xfrm>
            <a:off x="596347" y="3179293"/>
            <a:ext cx="6869927" cy="3272749"/>
          </a:xfrm>
          <a:prstGeom prst="rect">
            <a:avLst/>
          </a:prstGeom>
        </p:spPr>
      </p:pic>
    </p:spTree>
    <p:extLst>
      <p:ext uri="{BB962C8B-B14F-4D97-AF65-F5344CB8AC3E}">
        <p14:creationId xmlns:p14="http://schemas.microsoft.com/office/powerpoint/2010/main" val="3329260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4978-1BED-700A-B1CE-F21FDE2C5020}"/>
              </a:ext>
            </a:extLst>
          </p:cNvPr>
          <p:cNvSpPr>
            <a:spLocks noGrp="1"/>
          </p:cNvSpPr>
          <p:nvPr>
            <p:ph type="title"/>
          </p:nvPr>
        </p:nvSpPr>
        <p:spPr>
          <a:xfrm>
            <a:off x="385638" y="-3141"/>
            <a:ext cx="7620000" cy="1143000"/>
          </a:xfrm>
        </p:spPr>
        <p:txBody>
          <a:bodyPr/>
          <a:lstStyle/>
          <a:p>
            <a:pPr algn="ctr"/>
            <a:r>
              <a:rPr lang="en-IN" sz="3200" dirty="0">
                <a:latin typeface="Times New Roman" panose="02020603050405020304" pitchFamily="18" charset="0"/>
                <a:cs typeface="Times New Roman" panose="02020603050405020304" pitchFamily="18" charset="0"/>
              </a:rPr>
              <a:t>Algorithm</a:t>
            </a:r>
          </a:p>
        </p:txBody>
      </p:sp>
      <p:sp>
        <p:nvSpPr>
          <p:cNvPr id="3" name="Slide Number Placeholder 2">
            <a:extLst>
              <a:ext uri="{FF2B5EF4-FFF2-40B4-BE49-F238E27FC236}">
                <a16:creationId xmlns:a16="http://schemas.microsoft.com/office/drawing/2014/main" id="{6C9AC821-96AE-3200-A430-939004EBDC61}"/>
              </a:ext>
            </a:extLst>
          </p:cNvPr>
          <p:cNvSpPr>
            <a:spLocks noGrp="1"/>
          </p:cNvSpPr>
          <p:nvPr>
            <p:ph type="sldNum" sz="quarter" idx="12"/>
          </p:nvPr>
        </p:nvSpPr>
        <p:spPr/>
        <p:txBody>
          <a:bodyPr/>
          <a:lstStyle/>
          <a:p>
            <a:fld id="{6E2D2B3B-882E-40F3-A32F-6DD516915044}" type="slidenum">
              <a:rPr lang="en-US" smtClean="0"/>
              <a:pPr/>
              <a:t>15</a:t>
            </a:fld>
            <a:endParaRPr lang="en-US"/>
          </a:p>
        </p:txBody>
      </p:sp>
      <p:sp>
        <p:nvSpPr>
          <p:cNvPr id="4" name="TextBox 3">
            <a:extLst>
              <a:ext uri="{FF2B5EF4-FFF2-40B4-BE49-F238E27FC236}">
                <a16:creationId xmlns:a16="http://schemas.microsoft.com/office/drawing/2014/main" id="{68BDF70D-7046-3733-F54B-326F3AFA738E}"/>
              </a:ext>
            </a:extLst>
          </p:cNvPr>
          <p:cNvSpPr txBox="1"/>
          <p:nvPr/>
        </p:nvSpPr>
        <p:spPr>
          <a:xfrm>
            <a:off x="310101" y="1417638"/>
            <a:ext cx="7620000" cy="646331"/>
          </a:xfrm>
          <a:prstGeom prst="rect">
            <a:avLst/>
          </a:prstGeom>
          <a:noFill/>
        </p:spPr>
        <p:txBody>
          <a:bodyPr wrap="square" rtlCol="0">
            <a:spAutoFit/>
          </a:bodyPr>
          <a:lstStyle/>
          <a:p>
            <a:endParaRPr lang="en-US" dirty="0">
              <a:solidFill>
                <a:srgbClr val="333333"/>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F10F7F9-874F-AD3C-203A-5761C478F09C}"/>
              </a:ext>
            </a:extLst>
          </p:cNvPr>
          <p:cNvPicPr>
            <a:picLocks noChangeAspect="1"/>
          </p:cNvPicPr>
          <p:nvPr/>
        </p:nvPicPr>
        <p:blipFill rotWithShape="1">
          <a:blip r:embed="rId2"/>
          <a:srcRect r="23323"/>
          <a:stretch/>
        </p:blipFill>
        <p:spPr>
          <a:xfrm>
            <a:off x="4293704" y="2340968"/>
            <a:ext cx="4126727" cy="4155248"/>
          </a:xfrm>
          <a:prstGeom prst="rect">
            <a:avLst/>
          </a:prstGeom>
        </p:spPr>
      </p:pic>
      <p:sp>
        <p:nvSpPr>
          <p:cNvPr id="7" name="TextBox 6">
            <a:extLst>
              <a:ext uri="{FF2B5EF4-FFF2-40B4-BE49-F238E27FC236}">
                <a16:creationId xmlns:a16="http://schemas.microsoft.com/office/drawing/2014/main" id="{C1062F2B-52ED-B082-D67D-6ED0D0C2E8F3}"/>
              </a:ext>
            </a:extLst>
          </p:cNvPr>
          <p:cNvSpPr txBox="1"/>
          <p:nvPr/>
        </p:nvSpPr>
        <p:spPr>
          <a:xfrm>
            <a:off x="310101" y="1232452"/>
            <a:ext cx="5955527" cy="923330"/>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Algorithm used: KNN</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Accuracy: 98%</a:t>
            </a:r>
          </a:p>
        </p:txBody>
      </p:sp>
      <p:pic>
        <p:nvPicPr>
          <p:cNvPr id="10" name="Picture 9">
            <a:extLst>
              <a:ext uri="{FF2B5EF4-FFF2-40B4-BE49-F238E27FC236}">
                <a16:creationId xmlns:a16="http://schemas.microsoft.com/office/drawing/2014/main" id="{B9274E00-0A15-80DE-A0E1-A84E55A1D198}"/>
              </a:ext>
            </a:extLst>
          </p:cNvPr>
          <p:cNvPicPr>
            <a:picLocks noChangeAspect="1"/>
          </p:cNvPicPr>
          <p:nvPr/>
        </p:nvPicPr>
        <p:blipFill>
          <a:blip r:embed="rId3"/>
          <a:stretch>
            <a:fillRect/>
          </a:stretch>
        </p:blipFill>
        <p:spPr>
          <a:xfrm>
            <a:off x="300620" y="2343989"/>
            <a:ext cx="3993084" cy="4900085"/>
          </a:xfrm>
          <a:prstGeom prst="rect">
            <a:avLst/>
          </a:prstGeom>
        </p:spPr>
      </p:pic>
    </p:spTree>
    <p:extLst>
      <p:ext uri="{BB962C8B-B14F-4D97-AF65-F5344CB8AC3E}">
        <p14:creationId xmlns:p14="http://schemas.microsoft.com/office/powerpoint/2010/main" val="2260789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103FC-20C4-1F94-1235-D9DBC5A824CE}"/>
              </a:ext>
            </a:extLst>
          </p:cNvPr>
          <p:cNvSpPr>
            <a:spLocks noGrp="1"/>
          </p:cNvSpPr>
          <p:nvPr>
            <p:ph type="title"/>
          </p:nvPr>
        </p:nvSpPr>
        <p:spPr>
          <a:xfrm>
            <a:off x="457200" y="0"/>
            <a:ext cx="7620000" cy="1143000"/>
          </a:xfrm>
        </p:spPr>
        <p:txBody>
          <a:bodyPr/>
          <a:lstStyle/>
          <a:p>
            <a:pPr algn="ctr"/>
            <a:r>
              <a:rPr lang="en-IN" sz="3200" dirty="0">
                <a:latin typeface="Times New Roman" panose="02020603050405020304" pitchFamily="18" charset="0"/>
                <a:cs typeface="Times New Roman" panose="02020603050405020304" pitchFamily="18" charset="0"/>
              </a:rPr>
              <a:t>Analysis/Result (1/8)</a:t>
            </a:r>
          </a:p>
        </p:txBody>
      </p:sp>
      <p:sp>
        <p:nvSpPr>
          <p:cNvPr id="3" name="Slide Number Placeholder 2">
            <a:extLst>
              <a:ext uri="{FF2B5EF4-FFF2-40B4-BE49-F238E27FC236}">
                <a16:creationId xmlns:a16="http://schemas.microsoft.com/office/drawing/2014/main" id="{E9AC09FD-BA71-94E0-1418-A20D0A3D2ECD}"/>
              </a:ext>
            </a:extLst>
          </p:cNvPr>
          <p:cNvSpPr>
            <a:spLocks noGrp="1"/>
          </p:cNvSpPr>
          <p:nvPr>
            <p:ph type="sldNum" sz="quarter" idx="12"/>
          </p:nvPr>
        </p:nvSpPr>
        <p:spPr/>
        <p:txBody>
          <a:bodyPr/>
          <a:lstStyle/>
          <a:p>
            <a:fld id="{6E2D2B3B-882E-40F3-A32F-6DD516915044}" type="slidenum">
              <a:rPr lang="en-US" smtClean="0"/>
              <a:pPr/>
              <a:t>16</a:t>
            </a:fld>
            <a:endParaRPr lang="en-US"/>
          </a:p>
        </p:txBody>
      </p:sp>
      <p:pic>
        <p:nvPicPr>
          <p:cNvPr id="5" name="Picture 4">
            <a:extLst>
              <a:ext uri="{FF2B5EF4-FFF2-40B4-BE49-F238E27FC236}">
                <a16:creationId xmlns:a16="http://schemas.microsoft.com/office/drawing/2014/main" id="{3FB0CF15-88FD-E044-A706-1F7EFF865A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198" y="1296991"/>
            <a:ext cx="7991061" cy="4602877"/>
          </a:xfrm>
          <a:prstGeom prst="rect">
            <a:avLst/>
          </a:prstGeom>
        </p:spPr>
      </p:pic>
      <p:sp>
        <p:nvSpPr>
          <p:cNvPr id="6" name="TextBox 5">
            <a:extLst>
              <a:ext uri="{FF2B5EF4-FFF2-40B4-BE49-F238E27FC236}">
                <a16:creationId xmlns:a16="http://schemas.microsoft.com/office/drawing/2014/main" id="{60EED636-B1C9-72C1-9D30-71868E338FC2}"/>
              </a:ext>
            </a:extLst>
          </p:cNvPr>
          <p:cNvSpPr txBox="1"/>
          <p:nvPr/>
        </p:nvSpPr>
        <p:spPr>
          <a:xfrm>
            <a:off x="311426" y="773466"/>
            <a:ext cx="2305878"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Blynk Interface</a:t>
            </a:r>
          </a:p>
        </p:txBody>
      </p:sp>
    </p:spTree>
    <p:extLst>
      <p:ext uri="{BB962C8B-B14F-4D97-AF65-F5344CB8AC3E}">
        <p14:creationId xmlns:p14="http://schemas.microsoft.com/office/powerpoint/2010/main" val="2391982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DBEB-2FDE-CC58-83E4-DB950025FA40}"/>
              </a:ext>
            </a:extLst>
          </p:cNvPr>
          <p:cNvSpPr>
            <a:spLocks noGrp="1"/>
          </p:cNvSpPr>
          <p:nvPr>
            <p:ph type="title"/>
          </p:nvPr>
        </p:nvSpPr>
        <p:spPr>
          <a:xfrm>
            <a:off x="507558" y="0"/>
            <a:ext cx="7620000" cy="1143000"/>
          </a:xfrm>
        </p:spPr>
        <p:txBody>
          <a:bodyPr/>
          <a:lstStyle/>
          <a:p>
            <a:pPr algn="ctr"/>
            <a:r>
              <a:rPr lang="en-IN" sz="3200" dirty="0">
                <a:latin typeface="Times New Roman" panose="02020603050405020304" pitchFamily="18" charset="0"/>
                <a:cs typeface="Times New Roman" panose="02020603050405020304" pitchFamily="18" charset="0"/>
              </a:rPr>
              <a:t>Analysis/Result (2/8)</a:t>
            </a:r>
          </a:p>
        </p:txBody>
      </p:sp>
      <p:sp>
        <p:nvSpPr>
          <p:cNvPr id="3" name="Slide Number Placeholder 2">
            <a:extLst>
              <a:ext uri="{FF2B5EF4-FFF2-40B4-BE49-F238E27FC236}">
                <a16:creationId xmlns:a16="http://schemas.microsoft.com/office/drawing/2014/main" id="{93AE34C5-A759-4C0B-1789-14D8F9781004}"/>
              </a:ext>
            </a:extLst>
          </p:cNvPr>
          <p:cNvSpPr>
            <a:spLocks noGrp="1"/>
          </p:cNvSpPr>
          <p:nvPr>
            <p:ph type="sldNum" sz="quarter" idx="12"/>
          </p:nvPr>
        </p:nvSpPr>
        <p:spPr/>
        <p:txBody>
          <a:bodyPr/>
          <a:lstStyle/>
          <a:p>
            <a:fld id="{6E2D2B3B-882E-40F3-A32F-6DD516915044}" type="slidenum">
              <a:rPr lang="en-US" smtClean="0"/>
              <a:pPr/>
              <a:t>17</a:t>
            </a:fld>
            <a:endParaRPr lang="en-US"/>
          </a:p>
        </p:txBody>
      </p:sp>
      <p:sp>
        <p:nvSpPr>
          <p:cNvPr id="4" name="TextBox 3">
            <a:extLst>
              <a:ext uri="{FF2B5EF4-FFF2-40B4-BE49-F238E27FC236}">
                <a16:creationId xmlns:a16="http://schemas.microsoft.com/office/drawing/2014/main" id="{E1FEBCAC-9570-E0C2-8855-87668B0DAA79}"/>
              </a:ext>
            </a:extLst>
          </p:cNvPr>
          <p:cNvSpPr txBox="1"/>
          <p:nvPr/>
        </p:nvSpPr>
        <p:spPr>
          <a:xfrm>
            <a:off x="294198" y="1526650"/>
            <a:ext cx="8046720" cy="369332"/>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BA94060-FC57-13CC-3956-BE8892E85F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198" y="1320828"/>
            <a:ext cx="7943353" cy="4724372"/>
          </a:xfrm>
          <a:prstGeom prst="rect">
            <a:avLst/>
          </a:prstGeom>
        </p:spPr>
      </p:pic>
    </p:spTree>
    <p:extLst>
      <p:ext uri="{BB962C8B-B14F-4D97-AF65-F5344CB8AC3E}">
        <p14:creationId xmlns:p14="http://schemas.microsoft.com/office/powerpoint/2010/main" val="2414288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7A6DF-E001-84E9-43E9-3AD386744C1C}"/>
              </a:ext>
            </a:extLst>
          </p:cNvPr>
          <p:cNvSpPr>
            <a:spLocks noGrp="1"/>
          </p:cNvSpPr>
          <p:nvPr>
            <p:ph type="title"/>
          </p:nvPr>
        </p:nvSpPr>
        <p:spPr>
          <a:xfrm>
            <a:off x="457200" y="0"/>
            <a:ext cx="7620000" cy="1143000"/>
          </a:xfrm>
        </p:spPr>
        <p:txBody>
          <a:bodyPr/>
          <a:lstStyle/>
          <a:p>
            <a:pPr algn="ctr"/>
            <a:r>
              <a:rPr lang="en-IN" sz="3200" dirty="0">
                <a:latin typeface="Times New Roman" panose="02020603050405020304" pitchFamily="18" charset="0"/>
                <a:cs typeface="Times New Roman" panose="02020603050405020304" pitchFamily="18" charset="0"/>
              </a:rPr>
              <a:t>Analysis/Result (3/8)</a:t>
            </a:r>
          </a:p>
        </p:txBody>
      </p:sp>
      <p:sp>
        <p:nvSpPr>
          <p:cNvPr id="3" name="Slide Number Placeholder 2">
            <a:extLst>
              <a:ext uri="{FF2B5EF4-FFF2-40B4-BE49-F238E27FC236}">
                <a16:creationId xmlns:a16="http://schemas.microsoft.com/office/drawing/2014/main" id="{9FE5717B-2F7D-199D-178D-A6861091D25A}"/>
              </a:ext>
            </a:extLst>
          </p:cNvPr>
          <p:cNvSpPr>
            <a:spLocks noGrp="1"/>
          </p:cNvSpPr>
          <p:nvPr>
            <p:ph type="sldNum" sz="quarter" idx="12"/>
          </p:nvPr>
        </p:nvSpPr>
        <p:spPr/>
        <p:txBody>
          <a:bodyPr/>
          <a:lstStyle/>
          <a:p>
            <a:fld id="{6E2D2B3B-882E-40F3-A32F-6DD516915044}" type="slidenum">
              <a:rPr lang="en-US" smtClean="0"/>
              <a:pPr/>
              <a:t>18</a:t>
            </a:fld>
            <a:endParaRPr lang="en-US"/>
          </a:p>
        </p:txBody>
      </p:sp>
      <p:pic>
        <p:nvPicPr>
          <p:cNvPr id="5" name="Picture 4">
            <a:extLst>
              <a:ext uri="{FF2B5EF4-FFF2-40B4-BE49-F238E27FC236}">
                <a16:creationId xmlns:a16="http://schemas.microsoft.com/office/drawing/2014/main" id="{1024B504-E6D8-84D2-A310-5A0B96D8B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637" y="1303986"/>
            <a:ext cx="8030818" cy="4802616"/>
          </a:xfrm>
          <a:prstGeom prst="rect">
            <a:avLst/>
          </a:prstGeom>
        </p:spPr>
      </p:pic>
      <p:sp>
        <p:nvSpPr>
          <p:cNvPr id="6" name="TextBox 5">
            <a:extLst>
              <a:ext uri="{FF2B5EF4-FFF2-40B4-BE49-F238E27FC236}">
                <a16:creationId xmlns:a16="http://schemas.microsoft.com/office/drawing/2014/main" id="{0BA7F133-7D1B-DFB2-854B-857304855F18}"/>
              </a:ext>
            </a:extLst>
          </p:cNvPr>
          <p:cNvSpPr txBox="1"/>
          <p:nvPr/>
        </p:nvSpPr>
        <p:spPr>
          <a:xfrm>
            <a:off x="286247" y="914400"/>
            <a:ext cx="256032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Web Dashboard</a:t>
            </a:r>
          </a:p>
        </p:txBody>
      </p:sp>
    </p:spTree>
    <p:extLst>
      <p:ext uri="{BB962C8B-B14F-4D97-AF65-F5344CB8AC3E}">
        <p14:creationId xmlns:p14="http://schemas.microsoft.com/office/powerpoint/2010/main" val="755936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21863-8AB7-C623-38E3-DC88C43F15FD}"/>
              </a:ext>
            </a:extLst>
          </p:cNvPr>
          <p:cNvSpPr>
            <a:spLocks noGrp="1"/>
          </p:cNvSpPr>
          <p:nvPr>
            <p:ph type="title"/>
          </p:nvPr>
        </p:nvSpPr>
        <p:spPr>
          <a:xfrm>
            <a:off x="465151" y="0"/>
            <a:ext cx="7620000" cy="1143000"/>
          </a:xfrm>
        </p:spPr>
        <p:txBody>
          <a:bodyPr/>
          <a:lstStyle/>
          <a:p>
            <a:pPr algn="ctr"/>
            <a:r>
              <a:rPr lang="en-IN" sz="3200" dirty="0">
                <a:latin typeface="Times New Roman" panose="02020603050405020304" pitchFamily="18" charset="0"/>
                <a:cs typeface="Times New Roman" panose="02020603050405020304" pitchFamily="18" charset="0"/>
              </a:rPr>
              <a:t>Analysis/Result (4/8)</a:t>
            </a:r>
          </a:p>
        </p:txBody>
      </p:sp>
      <p:sp>
        <p:nvSpPr>
          <p:cNvPr id="3" name="Slide Number Placeholder 2">
            <a:extLst>
              <a:ext uri="{FF2B5EF4-FFF2-40B4-BE49-F238E27FC236}">
                <a16:creationId xmlns:a16="http://schemas.microsoft.com/office/drawing/2014/main" id="{EF5F918B-76F5-E57D-C24C-9ADB8871CB7F}"/>
              </a:ext>
            </a:extLst>
          </p:cNvPr>
          <p:cNvSpPr>
            <a:spLocks noGrp="1"/>
          </p:cNvSpPr>
          <p:nvPr>
            <p:ph type="sldNum" sz="quarter" idx="12"/>
          </p:nvPr>
        </p:nvSpPr>
        <p:spPr/>
        <p:txBody>
          <a:bodyPr/>
          <a:lstStyle/>
          <a:p>
            <a:fld id="{6E2D2B3B-882E-40F3-A32F-6DD516915044}" type="slidenum">
              <a:rPr lang="en-US" smtClean="0"/>
              <a:pPr/>
              <a:t>19</a:t>
            </a:fld>
            <a:endParaRPr lang="en-US"/>
          </a:p>
        </p:txBody>
      </p:sp>
      <p:pic>
        <p:nvPicPr>
          <p:cNvPr id="5" name="Picture 4">
            <a:extLst>
              <a:ext uri="{FF2B5EF4-FFF2-40B4-BE49-F238E27FC236}">
                <a16:creationId xmlns:a16="http://schemas.microsoft.com/office/drawing/2014/main" id="{599D3296-43B0-AF0B-4A7E-D0C9882EAC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1223" y="1296062"/>
            <a:ext cx="5275193" cy="5446643"/>
          </a:xfrm>
          <a:prstGeom prst="rect">
            <a:avLst/>
          </a:prstGeom>
        </p:spPr>
      </p:pic>
      <p:sp>
        <p:nvSpPr>
          <p:cNvPr id="6" name="TextBox 5">
            <a:extLst>
              <a:ext uri="{FF2B5EF4-FFF2-40B4-BE49-F238E27FC236}">
                <a16:creationId xmlns:a16="http://schemas.microsoft.com/office/drawing/2014/main" id="{18218302-6ABE-6EAE-EFCD-96D82A53B243}"/>
              </a:ext>
            </a:extLst>
          </p:cNvPr>
          <p:cNvSpPr txBox="1"/>
          <p:nvPr/>
        </p:nvSpPr>
        <p:spPr>
          <a:xfrm>
            <a:off x="612249" y="773668"/>
            <a:ext cx="2297928"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Mobile Dashboard</a:t>
            </a:r>
          </a:p>
        </p:txBody>
      </p:sp>
    </p:spTree>
    <p:extLst>
      <p:ext uri="{BB962C8B-B14F-4D97-AF65-F5344CB8AC3E}">
        <p14:creationId xmlns:p14="http://schemas.microsoft.com/office/powerpoint/2010/main" val="3232717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B7AB2-5ECF-EA78-7F7D-AEB51C324B46}"/>
              </a:ext>
            </a:extLst>
          </p:cNvPr>
          <p:cNvSpPr>
            <a:spLocks noGrp="1"/>
          </p:cNvSpPr>
          <p:nvPr>
            <p:ph type="title"/>
          </p:nvPr>
        </p:nvSpPr>
        <p:spPr>
          <a:xfrm>
            <a:off x="457200" y="0"/>
            <a:ext cx="7620000" cy="662051"/>
          </a:xfrm>
        </p:spPr>
        <p:txBody>
          <a:bodyPr/>
          <a:lstStyle/>
          <a:p>
            <a:pPr algn="ctr"/>
            <a:r>
              <a:rPr lang="en-IN" sz="3200" dirty="0">
                <a:latin typeface="Times New Roman" panose="02020603050405020304" pitchFamily="18" charset="0"/>
                <a:cs typeface="Times New Roman" panose="02020603050405020304" pitchFamily="18" charset="0"/>
              </a:rPr>
              <a:t>Contents</a:t>
            </a:r>
          </a:p>
        </p:txBody>
      </p:sp>
      <p:sp>
        <p:nvSpPr>
          <p:cNvPr id="3" name="Slide Number Placeholder 2">
            <a:extLst>
              <a:ext uri="{FF2B5EF4-FFF2-40B4-BE49-F238E27FC236}">
                <a16:creationId xmlns:a16="http://schemas.microsoft.com/office/drawing/2014/main" id="{598AD83C-5F6A-0D18-FEC2-25A0A0B5DAD3}"/>
              </a:ext>
            </a:extLst>
          </p:cNvPr>
          <p:cNvSpPr>
            <a:spLocks noGrp="1"/>
          </p:cNvSpPr>
          <p:nvPr>
            <p:ph type="sldNum" sz="quarter" idx="12"/>
          </p:nvPr>
        </p:nvSpPr>
        <p:spPr/>
        <p:txBody>
          <a:bodyPr/>
          <a:lstStyle/>
          <a:p>
            <a:fld id="{6E2D2B3B-882E-40F3-A32F-6DD516915044}" type="slidenum">
              <a:rPr lang="en-US" smtClean="0"/>
              <a:pPr/>
              <a:t>2</a:t>
            </a:fld>
            <a:endParaRPr lang="en-US"/>
          </a:p>
        </p:txBody>
      </p:sp>
      <p:sp>
        <p:nvSpPr>
          <p:cNvPr id="4" name="TextBox 3">
            <a:extLst>
              <a:ext uri="{FF2B5EF4-FFF2-40B4-BE49-F238E27FC236}">
                <a16:creationId xmlns:a16="http://schemas.microsoft.com/office/drawing/2014/main" id="{192E1793-FF8A-F846-47EC-36808AB33FB8}"/>
              </a:ext>
            </a:extLst>
          </p:cNvPr>
          <p:cNvSpPr txBox="1"/>
          <p:nvPr/>
        </p:nvSpPr>
        <p:spPr>
          <a:xfrm>
            <a:off x="182880" y="487122"/>
            <a:ext cx="7894320" cy="6740307"/>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Hypothesis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Objective</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Block Diagram</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Flow Chart</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Implementation</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Dataset</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Algorithm</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Analysis/Result</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Advantages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Limitations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Conclusion and Future Scope</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References</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5011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892D3-C08B-81E6-186D-0D01461EE3AF}"/>
              </a:ext>
            </a:extLst>
          </p:cNvPr>
          <p:cNvSpPr>
            <a:spLocks noGrp="1"/>
          </p:cNvSpPr>
          <p:nvPr>
            <p:ph type="title"/>
          </p:nvPr>
        </p:nvSpPr>
        <p:spPr>
          <a:xfrm>
            <a:off x="489005" y="0"/>
            <a:ext cx="7620000" cy="1143000"/>
          </a:xfrm>
        </p:spPr>
        <p:txBody>
          <a:bodyPr/>
          <a:lstStyle/>
          <a:p>
            <a:pPr algn="ctr"/>
            <a:r>
              <a:rPr lang="en-IN" sz="3200" dirty="0">
                <a:latin typeface="Times New Roman" panose="02020603050405020304" pitchFamily="18" charset="0"/>
                <a:cs typeface="Times New Roman" panose="02020603050405020304" pitchFamily="18" charset="0"/>
              </a:rPr>
              <a:t>Analysis/Result (5/8)</a:t>
            </a:r>
          </a:p>
        </p:txBody>
      </p:sp>
      <p:sp>
        <p:nvSpPr>
          <p:cNvPr id="3" name="Slide Number Placeholder 2">
            <a:extLst>
              <a:ext uri="{FF2B5EF4-FFF2-40B4-BE49-F238E27FC236}">
                <a16:creationId xmlns:a16="http://schemas.microsoft.com/office/drawing/2014/main" id="{DBBE7239-6C4C-BBB4-6420-0EE90CADC126}"/>
              </a:ext>
            </a:extLst>
          </p:cNvPr>
          <p:cNvSpPr>
            <a:spLocks noGrp="1"/>
          </p:cNvSpPr>
          <p:nvPr>
            <p:ph type="sldNum" sz="quarter" idx="12"/>
          </p:nvPr>
        </p:nvSpPr>
        <p:spPr/>
        <p:txBody>
          <a:bodyPr/>
          <a:lstStyle/>
          <a:p>
            <a:fld id="{6E2D2B3B-882E-40F3-A32F-6DD516915044}" type="slidenum">
              <a:rPr lang="en-US" smtClean="0"/>
              <a:pPr/>
              <a:t>20</a:t>
            </a:fld>
            <a:endParaRPr lang="en-US"/>
          </a:p>
        </p:txBody>
      </p:sp>
      <p:pic>
        <p:nvPicPr>
          <p:cNvPr id="5" name="Picture 4">
            <a:extLst>
              <a:ext uri="{FF2B5EF4-FFF2-40B4-BE49-F238E27FC236}">
                <a16:creationId xmlns:a16="http://schemas.microsoft.com/office/drawing/2014/main" id="{40C74D4B-F06A-3A98-FAEC-B709DDFEDC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3652" y="922351"/>
            <a:ext cx="3086100" cy="5732891"/>
          </a:xfrm>
          <a:prstGeom prst="rect">
            <a:avLst/>
          </a:prstGeom>
        </p:spPr>
      </p:pic>
      <p:pic>
        <p:nvPicPr>
          <p:cNvPr id="7" name="Picture 6">
            <a:extLst>
              <a:ext uri="{FF2B5EF4-FFF2-40B4-BE49-F238E27FC236}">
                <a16:creationId xmlns:a16="http://schemas.microsoft.com/office/drawing/2014/main" id="{61A65315-1C31-383B-8F55-A3ABBDEA8F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611" y="922351"/>
            <a:ext cx="3086100" cy="5732891"/>
          </a:xfrm>
          <a:prstGeom prst="rect">
            <a:avLst/>
          </a:prstGeom>
        </p:spPr>
      </p:pic>
    </p:spTree>
    <p:extLst>
      <p:ext uri="{BB962C8B-B14F-4D97-AF65-F5344CB8AC3E}">
        <p14:creationId xmlns:p14="http://schemas.microsoft.com/office/powerpoint/2010/main" val="170444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4D16-C70D-32FB-9593-618AB47F48AF}"/>
              </a:ext>
            </a:extLst>
          </p:cNvPr>
          <p:cNvSpPr>
            <a:spLocks noGrp="1"/>
          </p:cNvSpPr>
          <p:nvPr>
            <p:ph type="title"/>
          </p:nvPr>
        </p:nvSpPr>
        <p:spPr>
          <a:xfrm>
            <a:off x="530087" y="0"/>
            <a:ext cx="7620000" cy="1143000"/>
          </a:xfrm>
        </p:spPr>
        <p:txBody>
          <a:bodyPr/>
          <a:lstStyle/>
          <a:p>
            <a:pPr algn="ctr"/>
            <a:r>
              <a:rPr lang="en-IN" sz="3200" dirty="0">
                <a:latin typeface="Times New Roman" panose="02020603050405020304" pitchFamily="18" charset="0"/>
                <a:cs typeface="Times New Roman" panose="02020603050405020304" pitchFamily="18" charset="0"/>
              </a:rPr>
              <a:t>Analysis/Result (6/8)</a:t>
            </a:r>
            <a:endParaRPr lang="en-IN" sz="3200" dirty="0"/>
          </a:p>
        </p:txBody>
      </p:sp>
      <p:sp>
        <p:nvSpPr>
          <p:cNvPr id="3" name="Slide Number Placeholder 2">
            <a:extLst>
              <a:ext uri="{FF2B5EF4-FFF2-40B4-BE49-F238E27FC236}">
                <a16:creationId xmlns:a16="http://schemas.microsoft.com/office/drawing/2014/main" id="{0DF26499-49B9-3DEC-81FF-C0779CFC40D9}"/>
              </a:ext>
            </a:extLst>
          </p:cNvPr>
          <p:cNvSpPr>
            <a:spLocks noGrp="1"/>
          </p:cNvSpPr>
          <p:nvPr>
            <p:ph type="sldNum" sz="quarter" idx="12"/>
          </p:nvPr>
        </p:nvSpPr>
        <p:spPr/>
        <p:txBody>
          <a:bodyPr/>
          <a:lstStyle/>
          <a:p>
            <a:fld id="{6E2D2B3B-882E-40F3-A32F-6DD516915044}" type="slidenum">
              <a:rPr lang="en-US" smtClean="0"/>
              <a:pPr/>
              <a:t>21</a:t>
            </a:fld>
            <a:endParaRPr lang="en-US"/>
          </a:p>
        </p:txBody>
      </p:sp>
      <p:pic>
        <p:nvPicPr>
          <p:cNvPr id="5" name="Picture 4">
            <a:extLst>
              <a:ext uri="{FF2B5EF4-FFF2-40B4-BE49-F238E27FC236}">
                <a16:creationId xmlns:a16="http://schemas.microsoft.com/office/drawing/2014/main" id="{AA5DBF62-9034-ECC9-6F9A-C0E2807BB463}"/>
              </a:ext>
            </a:extLst>
          </p:cNvPr>
          <p:cNvPicPr>
            <a:picLocks noChangeAspect="1"/>
          </p:cNvPicPr>
          <p:nvPr/>
        </p:nvPicPr>
        <p:blipFill>
          <a:blip r:embed="rId2"/>
          <a:stretch>
            <a:fillRect/>
          </a:stretch>
        </p:blipFill>
        <p:spPr>
          <a:xfrm>
            <a:off x="265980" y="1296837"/>
            <a:ext cx="7884107" cy="5075360"/>
          </a:xfrm>
          <a:prstGeom prst="rect">
            <a:avLst/>
          </a:prstGeom>
        </p:spPr>
      </p:pic>
      <p:sp>
        <p:nvSpPr>
          <p:cNvPr id="6" name="TextBox 5">
            <a:extLst>
              <a:ext uri="{FF2B5EF4-FFF2-40B4-BE49-F238E27FC236}">
                <a16:creationId xmlns:a16="http://schemas.microsoft.com/office/drawing/2014/main" id="{72D0E9E9-4131-7EAB-447A-0D76610729F4}"/>
              </a:ext>
            </a:extLst>
          </p:cNvPr>
          <p:cNvSpPr txBox="1"/>
          <p:nvPr/>
        </p:nvSpPr>
        <p:spPr>
          <a:xfrm>
            <a:off x="326002" y="922351"/>
            <a:ext cx="3832529"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Crop Recommendation System GUI</a:t>
            </a:r>
          </a:p>
        </p:txBody>
      </p:sp>
    </p:spTree>
    <p:extLst>
      <p:ext uri="{BB962C8B-B14F-4D97-AF65-F5344CB8AC3E}">
        <p14:creationId xmlns:p14="http://schemas.microsoft.com/office/powerpoint/2010/main" val="1977038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135D-D092-43E2-6B25-58F96133F777}"/>
              </a:ext>
            </a:extLst>
          </p:cNvPr>
          <p:cNvSpPr>
            <a:spLocks noGrp="1"/>
          </p:cNvSpPr>
          <p:nvPr>
            <p:ph type="title"/>
          </p:nvPr>
        </p:nvSpPr>
        <p:spPr>
          <a:xfrm>
            <a:off x="441298" y="0"/>
            <a:ext cx="7620000" cy="1143000"/>
          </a:xfrm>
        </p:spPr>
        <p:txBody>
          <a:bodyPr/>
          <a:lstStyle/>
          <a:p>
            <a:pPr algn="ctr"/>
            <a:r>
              <a:rPr lang="en-IN" sz="3200" dirty="0">
                <a:latin typeface="Times New Roman" panose="02020603050405020304" pitchFamily="18" charset="0"/>
                <a:cs typeface="Times New Roman" panose="02020603050405020304" pitchFamily="18" charset="0"/>
              </a:rPr>
              <a:t>Analysis/Result (7/8)</a:t>
            </a:r>
            <a:endParaRPr lang="en-IN" sz="3200" dirty="0"/>
          </a:p>
        </p:txBody>
      </p:sp>
      <p:sp>
        <p:nvSpPr>
          <p:cNvPr id="3" name="Slide Number Placeholder 2">
            <a:extLst>
              <a:ext uri="{FF2B5EF4-FFF2-40B4-BE49-F238E27FC236}">
                <a16:creationId xmlns:a16="http://schemas.microsoft.com/office/drawing/2014/main" id="{67F560F7-BF7E-19A9-3009-BD2D911CD94C}"/>
              </a:ext>
            </a:extLst>
          </p:cNvPr>
          <p:cNvSpPr>
            <a:spLocks noGrp="1"/>
          </p:cNvSpPr>
          <p:nvPr>
            <p:ph type="sldNum" sz="quarter" idx="12"/>
          </p:nvPr>
        </p:nvSpPr>
        <p:spPr/>
        <p:txBody>
          <a:bodyPr/>
          <a:lstStyle/>
          <a:p>
            <a:fld id="{6E2D2B3B-882E-40F3-A32F-6DD516915044}" type="slidenum">
              <a:rPr lang="en-US" smtClean="0"/>
              <a:pPr/>
              <a:t>22</a:t>
            </a:fld>
            <a:endParaRPr lang="en-US"/>
          </a:p>
        </p:txBody>
      </p:sp>
      <p:pic>
        <p:nvPicPr>
          <p:cNvPr id="5" name="Picture 4">
            <a:extLst>
              <a:ext uri="{FF2B5EF4-FFF2-40B4-BE49-F238E27FC236}">
                <a16:creationId xmlns:a16="http://schemas.microsoft.com/office/drawing/2014/main" id="{88ED3E83-673A-CEC8-70F4-A7FBD95B12A4}"/>
              </a:ext>
            </a:extLst>
          </p:cNvPr>
          <p:cNvPicPr>
            <a:picLocks noChangeAspect="1"/>
          </p:cNvPicPr>
          <p:nvPr/>
        </p:nvPicPr>
        <p:blipFill>
          <a:blip r:embed="rId2"/>
          <a:stretch>
            <a:fillRect/>
          </a:stretch>
        </p:blipFill>
        <p:spPr>
          <a:xfrm>
            <a:off x="144007" y="1054487"/>
            <a:ext cx="8214582" cy="5082980"/>
          </a:xfrm>
          <a:prstGeom prst="rect">
            <a:avLst/>
          </a:prstGeom>
        </p:spPr>
      </p:pic>
    </p:spTree>
    <p:extLst>
      <p:ext uri="{BB962C8B-B14F-4D97-AF65-F5344CB8AC3E}">
        <p14:creationId xmlns:p14="http://schemas.microsoft.com/office/powerpoint/2010/main" val="3640446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2CDD3-99FC-BBE4-A4EE-0994D1B5D467}"/>
              </a:ext>
            </a:extLst>
          </p:cNvPr>
          <p:cNvSpPr>
            <a:spLocks noGrp="1"/>
          </p:cNvSpPr>
          <p:nvPr>
            <p:ph type="title"/>
          </p:nvPr>
        </p:nvSpPr>
        <p:spPr>
          <a:xfrm>
            <a:off x="449249" y="0"/>
            <a:ext cx="7620000" cy="1143000"/>
          </a:xfrm>
        </p:spPr>
        <p:txBody>
          <a:bodyPr/>
          <a:lstStyle/>
          <a:p>
            <a:pPr algn="ctr"/>
            <a:r>
              <a:rPr lang="en-IN" sz="3200" dirty="0">
                <a:latin typeface="Times New Roman" panose="02020603050405020304" pitchFamily="18" charset="0"/>
                <a:cs typeface="Times New Roman" panose="02020603050405020304" pitchFamily="18" charset="0"/>
              </a:rPr>
              <a:t>Analysis/Result (8/8)</a:t>
            </a:r>
            <a:endParaRPr lang="en-IN" sz="3200" dirty="0"/>
          </a:p>
        </p:txBody>
      </p:sp>
      <p:sp>
        <p:nvSpPr>
          <p:cNvPr id="3" name="Slide Number Placeholder 2">
            <a:extLst>
              <a:ext uri="{FF2B5EF4-FFF2-40B4-BE49-F238E27FC236}">
                <a16:creationId xmlns:a16="http://schemas.microsoft.com/office/drawing/2014/main" id="{6B82EC3A-0065-8B05-C36C-2A9DA8B8D487}"/>
              </a:ext>
            </a:extLst>
          </p:cNvPr>
          <p:cNvSpPr>
            <a:spLocks noGrp="1"/>
          </p:cNvSpPr>
          <p:nvPr>
            <p:ph type="sldNum" sz="quarter" idx="12"/>
          </p:nvPr>
        </p:nvSpPr>
        <p:spPr/>
        <p:txBody>
          <a:bodyPr/>
          <a:lstStyle/>
          <a:p>
            <a:fld id="{6E2D2B3B-882E-40F3-A32F-6DD516915044}" type="slidenum">
              <a:rPr lang="en-US" smtClean="0"/>
              <a:pPr/>
              <a:t>23</a:t>
            </a:fld>
            <a:endParaRPr lang="en-US"/>
          </a:p>
        </p:txBody>
      </p:sp>
      <p:pic>
        <p:nvPicPr>
          <p:cNvPr id="5" name="Picture 4">
            <a:extLst>
              <a:ext uri="{FF2B5EF4-FFF2-40B4-BE49-F238E27FC236}">
                <a16:creationId xmlns:a16="http://schemas.microsoft.com/office/drawing/2014/main" id="{6F397176-2AC0-D56B-FBCB-AB8816285ED0}"/>
              </a:ext>
            </a:extLst>
          </p:cNvPr>
          <p:cNvPicPr>
            <a:picLocks noChangeAspect="1"/>
          </p:cNvPicPr>
          <p:nvPr/>
        </p:nvPicPr>
        <p:blipFill>
          <a:blip r:embed="rId2"/>
          <a:stretch>
            <a:fillRect/>
          </a:stretch>
        </p:blipFill>
        <p:spPr>
          <a:xfrm>
            <a:off x="106293" y="891320"/>
            <a:ext cx="8210771" cy="5153880"/>
          </a:xfrm>
          <a:prstGeom prst="rect">
            <a:avLst/>
          </a:prstGeom>
        </p:spPr>
      </p:pic>
    </p:spTree>
    <p:extLst>
      <p:ext uri="{BB962C8B-B14F-4D97-AF65-F5344CB8AC3E}">
        <p14:creationId xmlns:p14="http://schemas.microsoft.com/office/powerpoint/2010/main" val="3118953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F2BD-65C5-EC65-C59C-B9CB7966B3DF}"/>
              </a:ext>
            </a:extLst>
          </p:cNvPr>
          <p:cNvSpPr>
            <a:spLocks noGrp="1"/>
          </p:cNvSpPr>
          <p:nvPr>
            <p:ph type="title"/>
          </p:nvPr>
        </p:nvSpPr>
        <p:spPr>
          <a:xfrm>
            <a:off x="433347" y="0"/>
            <a:ext cx="7620000" cy="1143000"/>
          </a:xfrm>
        </p:spPr>
        <p:txBody>
          <a:bodyPr/>
          <a:lstStyle/>
          <a:p>
            <a:pPr algn="ctr"/>
            <a:r>
              <a:rPr lang="en-IN" sz="3200" dirty="0">
                <a:latin typeface="Times New Roman" panose="02020603050405020304" pitchFamily="18" charset="0"/>
                <a:cs typeface="Times New Roman" panose="02020603050405020304" pitchFamily="18" charset="0"/>
              </a:rPr>
              <a:t>Advantages</a:t>
            </a:r>
          </a:p>
        </p:txBody>
      </p:sp>
      <p:sp>
        <p:nvSpPr>
          <p:cNvPr id="3" name="Slide Number Placeholder 2">
            <a:extLst>
              <a:ext uri="{FF2B5EF4-FFF2-40B4-BE49-F238E27FC236}">
                <a16:creationId xmlns:a16="http://schemas.microsoft.com/office/drawing/2014/main" id="{CD7FADFA-9238-C2D4-A76C-2BA9FCB72E31}"/>
              </a:ext>
            </a:extLst>
          </p:cNvPr>
          <p:cNvSpPr>
            <a:spLocks noGrp="1"/>
          </p:cNvSpPr>
          <p:nvPr>
            <p:ph type="sldNum" sz="quarter" idx="12"/>
          </p:nvPr>
        </p:nvSpPr>
        <p:spPr/>
        <p:txBody>
          <a:bodyPr/>
          <a:lstStyle/>
          <a:p>
            <a:fld id="{6E2D2B3B-882E-40F3-A32F-6DD516915044}" type="slidenum">
              <a:rPr lang="en-US" smtClean="0"/>
              <a:pPr/>
              <a:t>24</a:t>
            </a:fld>
            <a:endParaRPr lang="en-US"/>
          </a:p>
        </p:txBody>
      </p:sp>
      <p:pic>
        <p:nvPicPr>
          <p:cNvPr id="4" name="Picture 3">
            <a:extLst>
              <a:ext uri="{FF2B5EF4-FFF2-40B4-BE49-F238E27FC236}">
                <a16:creationId xmlns:a16="http://schemas.microsoft.com/office/drawing/2014/main" id="{0A22DCD1-7F25-88DC-3688-EC3633072FFD}"/>
              </a:ext>
            </a:extLst>
          </p:cNvPr>
          <p:cNvPicPr>
            <a:picLocks noChangeAspect="1"/>
          </p:cNvPicPr>
          <p:nvPr/>
        </p:nvPicPr>
        <p:blipFill>
          <a:blip r:embed="rId2"/>
          <a:stretch>
            <a:fillRect/>
          </a:stretch>
        </p:blipFill>
        <p:spPr>
          <a:xfrm>
            <a:off x="3101009" y="3578183"/>
            <a:ext cx="2409245" cy="2143125"/>
          </a:xfrm>
          <a:prstGeom prst="rect">
            <a:avLst/>
          </a:prstGeom>
        </p:spPr>
      </p:pic>
      <p:sp>
        <p:nvSpPr>
          <p:cNvPr id="5" name="TextBox 4">
            <a:extLst>
              <a:ext uri="{FF2B5EF4-FFF2-40B4-BE49-F238E27FC236}">
                <a16:creationId xmlns:a16="http://schemas.microsoft.com/office/drawing/2014/main" id="{AE33170A-DA4E-A3FB-96CC-BC6F52C08F42}"/>
              </a:ext>
            </a:extLst>
          </p:cNvPr>
          <p:cNvSpPr txBox="1"/>
          <p:nvPr/>
        </p:nvSpPr>
        <p:spPr>
          <a:xfrm>
            <a:off x="628153" y="1343770"/>
            <a:ext cx="6766560"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Saves labor costs and promotes timely irrigation (watering plants only when necessary).</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Assists the farmers in choosing the best crop to sow in their field and boosts productivity.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7456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7A880-B043-F22B-0C99-56DB25A56D50}"/>
              </a:ext>
            </a:extLst>
          </p:cNvPr>
          <p:cNvSpPr>
            <a:spLocks noGrp="1"/>
          </p:cNvSpPr>
          <p:nvPr>
            <p:ph type="title"/>
          </p:nvPr>
        </p:nvSpPr>
        <p:spPr>
          <a:xfrm>
            <a:off x="457200" y="0"/>
            <a:ext cx="7620000" cy="1143000"/>
          </a:xfrm>
        </p:spPr>
        <p:txBody>
          <a:bodyPr/>
          <a:lstStyle/>
          <a:p>
            <a:pPr algn="ctr"/>
            <a:r>
              <a:rPr lang="en-IN" sz="3200" dirty="0">
                <a:latin typeface="Times New Roman" panose="02020603050405020304" pitchFamily="18" charset="0"/>
                <a:cs typeface="Times New Roman" panose="02020603050405020304" pitchFamily="18" charset="0"/>
              </a:rPr>
              <a:t>Limitations</a:t>
            </a:r>
          </a:p>
        </p:txBody>
      </p:sp>
      <p:sp>
        <p:nvSpPr>
          <p:cNvPr id="3" name="Slide Number Placeholder 2">
            <a:extLst>
              <a:ext uri="{FF2B5EF4-FFF2-40B4-BE49-F238E27FC236}">
                <a16:creationId xmlns:a16="http://schemas.microsoft.com/office/drawing/2014/main" id="{EECE6AE5-C17F-EAD2-97CD-9358DB097D4C}"/>
              </a:ext>
            </a:extLst>
          </p:cNvPr>
          <p:cNvSpPr>
            <a:spLocks noGrp="1"/>
          </p:cNvSpPr>
          <p:nvPr>
            <p:ph type="sldNum" sz="quarter" idx="12"/>
          </p:nvPr>
        </p:nvSpPr>
        <p:spPr/>
        <p:txBody>
          <a:bodyPr/>
          <a:lstStyle/>
          <a:p>
            <a:fld id="{6E2D2B3B-882E-40F3-A32F-6DD516915044}" type="slidenum">
              <a:rPr lang="en-US" smtClean="0"/>
              <a:pPr/>
              <a:t>25</a:t>
            </a:fld>
            <a:endParaRPr lang="en-US"/>
          </a:p>
        </p:txBody>
      </p:sp>
      <p:sp>
        <p:nvSpPr>
          <p:cNvPr id="4" name="TextBox 3">
            <a:extLst>
              <a:ext uri="{FF2B5EF4-FFF2-40B4-BE49-F238E27FC236}">
                <a16:creationId xmlns:a16="http://schemas.microsoft.com/office/drawing/2014/main" id="{F0A69DB3-61B5-ADC4-4CAD-13B83D436493}"/>
              </a:ext>
            </a:extLst>
          </p:cNvPr>
          <p:cNvSpPr txBox="1"/>
          <p:nvPr/>
        </p:nvSpPr>
        <p:spPr>
          <a:xfrm>
            <a:off x="457200" y="1224501"/>
            <a:ext cx="7474227" cy="2031325"/>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prototype needed a power source and Wi-Fi.</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Machine learning algorithms need to train on a large scale,  as well as on region-specific data. </a:t>
            </a:r>
          </a:p>
          <a:p>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available data determines the accuracy of the model forecast.</a:t>
            </a:r>
          </a:p>
          <a:p>
            <a:endParaRPr lang="en-IN" dirty="0"/>
          </a:p>
        </p:txBody>
      </p:sp>
      <p:pic>
        <p:nvPicPr>
          <p:cNvPr id="5" name="Picture 4">
            <a:extLst>
              <a:ext uri="{FF2B5EF4-FFF2-40B4-BE49-F238E27FC236}">
                <a16:creationId xmlns:a16="http://schemas.microsoft.com/office/drawing/2014/main" id="{EBC20314-9D47-C12E-800C-AB14492EFE06}"/>
              </a:ext>
            </a:extLst>
          </p:cNvPr>
          <p:cNvPicPr>
            <a:picLocks noChangeAspect="1"/>
          </p:cNvPicPr>
          <p:nvPr/>
        </p:nvPicPr>
        <p:blipFill>
          <a:blip r:embed="rId2"/>
          <a:stretch>
            <a:fillRect/>
          </a:stretch>
        </p:blipFill>
        <p:spPr>
          <a:xfrm>
            <a:off x="2980580" y="3661824"/>
            <a:ext cx="2410404" cy="1971675"/>
          </a:xfrm>
          <a:prstGeom prst="rect">
            <a:avLst/>
          </a:prstGeom>
        </p:spPr>
      </p:pic>
    </p:spTree>
    <p:extLst>
      <p:ext uri="{BB962C8B-B14F-4D97-AF65-F5344CB8AC3E}">
        <p14:creationId xmlns:p14="http://schemas.microsoft.com/office/powerpoint/2010/main" val="3029309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8474B-D9DA-110F-0B90-A4E1B694B265}"/>
              </a:ext>
            </a:extLst>
          </p:cNvPr>
          <p:cNvSpPr>
            <a:spLocks noGrp="1"/>
          </p:cNvSpPr>
          <p:nvPr>
            <p:ph type="title"/>
          </p:nvPr>
        </p:nvSpPr>
        <p:spPr>
          <a:xfrm>
            <a:off x="449249" y="218979"/>
            <a:ext cx="7620000" cy="1143000"/>
          </a:xfrm>
        </p:spPr>
        <p:txBody>
          <a:bodyPr/>
          <a:lstStyle/>
          <a:p>
            <a:pPr algn="ctr"/>
            <a:r>
              <a:rPr lang="en-IN" sz="3200" dirty="0">
                <a:latin typeface="Times New Roman" panose="02020603050405020304" pitchFamily="18" charset="0"/>
                <a:cs typeface="Times New Roman" panose="02020603050405020304" pitchFamily="18" charset="0"/>
              </a:rPr>
              <a:t>Conclusion</a:t>
            </a:r>
          </a:p>
        </p:txBody>
      </p:sp>
      <p:sp>
        <p:nvSpPr>
          <p:cNvPr id="3" name="Slide Number Placeholder 2">
            <a:extLst>
              <a:ext uri="{FF2B5EF4-FFF2-40B4-BE49-F238E27FC236}">
                <a16:creationId xmlns:a16="http://schemas.microsoft.com/office/drawing/2014/main" id="{DC6CDD8B-AFFF-E5FD-A4F1-EED1190D99A5}"/>
              </a:ext>
            </a:extLst>
          </p:cNvPr>
          <p:cNvSpPr>
            <a:spLocks noGrp="1"/>
          </p:cNvSpPr>
          <p:nvPr>
            <p:ph type="sldNum" sz="quarter" idx="12"/>
          </p:nvPr>
        </p:nvSpPr>
        <p:spPr/>
        <p:txBody>
          <a:bodyPr/>
          <a:lstStyle/>
          <a:p>
            <a:fld id="{6E2D2B3B-882E-40F3-A32F-6DD516915044}" type="slidenum">
              <a:rPr lang="en-US" smtClean="0"/>
              <a:pPr/>
              <a:t>26</a:t>
            </a:fld>
            <a:endParaRPr lang="en-US"/>
          </a:p>
        </p:txBody>
      </p:sp>
      <p:sp>
        <p:nvSpPr>
          <p:cNvPr id="4" name="TextBox 3">
            <a:extLst>
              <a:ext uri="{FF2B5EF4-FFF2-40B4-BE49-F238E27FC236}">
                <a16:creationId xmlns:a16="http://schemas.microsoft.com/office/drawing/2014/main" id="{25E05198-02BD-BD5E-DF57-24BBB380B5F4}"/>
              </a:ext>
            </a:extLst>
          </p:cNvPr>
          <p:cNvSpPr txBox="1"/>
          <p:nvPr/>
        </p:nvSpPr>
        <p:spPr>
          <a:xfrm>
            <a:off x="365760" y="1361979"/>
            <a:ext cx="7520609" cy="2031325"/>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Thus, the purpose of “Automatic Irrigation System” is rightly served by providing ease to farmers. It will also be very helpful in saving wastage of water as it uses automatic irrigation method.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solidFill>
                  <a:srgbClr val="231F20"/>
                </a:solidFill>
                <a:effectLst/>
                <a:latin typeface="Times New Roman" panose="02020603050405020304" pitchFamily="18" charset="0"/>
                <a:cs typeface="Times New Roman" panose="02020603050405020304" pitchFamily="18" charset="0"/>
              </a:rPr>
              <a:t>Thus the purpose of “crop recommendation system” would help farmers in sowing the right seed based on soil requirements to increase productivity and acquire profit out of such a technique. </a:t>
            </a:r>
            <a:endParaRPr lang="en-IN" dirty="0">
              <a:latin typeface="Times New Roman" panose="02020603050405020304" pitchFamily="18" charset="0"/>
              <a:cs typeface="Times New Roman" panose="02020603050405020304" pitchFamily="18" charset="0"/>
            </a:endParaRPr>
          </a:p>
        </p:txBody>
      </p:sp>
      <p:pic>
        <p:nvPicPr>
          <p:cNvPr id="2050" name="Picture 2" descr="Conclusion, report concept. Vector illustration flat Stock Vector | Adobe  Stock">
            <a:extLst>
              <a:ext uri="{FF2B5EF4-FFF2-40B4-BE49-F238E27FC236}">
                <a16:creationId xmlns:a16="http://schemas.microsoft.com/office/drawing/2014/main" id="{1A4884E3-D7CC-64E1-374E-F27018945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9716" y="4424458"/>
            <a:ext cx="2319917"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058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D377-0681-42E6-7ED3-B23B6A8A05BB}"/>
              </a:ext>
            </a:extLst>
          </p:cNvPr>
          <p:cNvSpPr>
            <a:spLocks noGrp="1"/>
          </p:cNvSpPr>
          <p:nvPr>
            <p:ph type="title"/>
          </p:nvPr>
        </p:nvSpPr>
        <p:spPr>
          <a:xfrm>
            <a:off x="457200" y="0"/>
            <a:ext cx="7620000" cy="1143000"/>
          </a:xfrm>
        </p:spPr>
        <p:txBody>
          <a:bodyPr/>
          <a:lstStyle/>
          <a:p>
            <a:pPr algn="ctr"/>
            <a:r>
              <a:rPr lang="en-IN" sz="3200" dirty="0">
                <a:latin typeface="Times New Roman" panose="02020603050405020304" pitchFamily="18" charset="0"/>
                <a:cs typeface="Times New Roman" panose="02020603050405020304" pitchFamily="18" charset="0"/>
              </a:rPr>
              <a:t>Future scope</a:t>
            </a:r>
          </a:p>
        </p:txBody>
      </p:sp>
      <p:sp>
        <p:nvSpPr>
          <p:cNvPr id="3" name="Slide Number Placeholder 2">
            <a:extLst>
              <a:ext uri="{FF2B5EF4-FFF2-40B4-BE49-F238E27FC236}">
                <a16:creationId xmlns:a16="http://schemas.microsoft.com/office/drawing/2014/main" id="{E48522FD-7FB1-F776-8898-AECC3E6B3CC3}"/>
              </a:ext>
            </a:extLst>
          </p:cNvPr>
          <p:cNvSpPr>
            <a:spLocks noGrp="1"/>
          </p:cNvSpPr>
          <p:nvPr>
            <p:ph type="sldNum" sz="quarter" idx="12"/>
          </p:nvPr>
        </p:nvSpPr>
        <p:spPr/>
        <p:txBody>
          <a:bodyPr/>
          <a:lstStyle/>
          <a:p>
            <a:fld id="{6E2D2B3B-882E-40F3-A32F-6DD516915044}" type="slidenum">
              <a:rPr lang="en-US" smtClean="0"/>
              <a:pPr/>
              <a:t>27</a:t>
            </a:fld>
            <a:endParaRPr lang="en-US"/>
          </a:p>
        </p:txBody>
      </p:sp>
      <p:sp>
        <p:nvSpPr>
          <p:cNvPr id="4" name="TextBox 3">
            <a:extLst>
              <a:ext uri="{FF2B5EF4-FFF2-40B4-BE49-F238E27FC236}">
                <a16:creationId xmlns:a16="http://schemas.microsoft.com/office/drawing/2014/main" id="{F98E6326-3237-63EC-FB1B-381AC3E7A8E8}"/>
              </a:ext>
            </a:extLst>
          </p:cNvPr>
          <p:cNvSpPr txBox="1"/>
          <p:nvPr/>
        </p:nvSpPr>
        <p:spPr>
          <a:xfrm>
            <a:off x="457200" y="1478943"/>
            <a:ext cx="7311224"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NPK sensor, pH sensor and Rainfall Sensor can be implemented. By this, we can train the model with real time data. </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LoRa WLAN technology can be implemented for long-range, low-power communications.</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BFF2B7E-7BC1-2CC5-40B1-035D565E0948}"/>
              </a:ext>
            </a:extLst>
          </p:cNvPr>
          <p:cNvPicPr>
            <a:picLocks noChangeAspect="1"/>
          </p:cNvPicPr>
          <p:nvPr/>
        </p:nvPicPr>
        <p:blipFill>
          <a:blip r:embed="rId2"/>
          <a:stretch>
            <a:fillRect/>
          </a:stretch>
        </p:blipFill>
        <p:spPr>
          <a:xfrm>
            <a:off x="2976562" y="3743822"/>
            <a:ext cx="2581275" cy="1771650"/>
          </a:xfrm>
          <a:prstGeom prst="rect">
            <a:avLst/>
          </a:prstGeom>
        </p:spPr>
      </p:pic>
    </p:spTree>
    <p:extLst>
      <p:ext uri="{BB962C8B-B14F-4D97-AF65-F5344CB8AC3E}">
        <p14:creationId xmlns:p14="http://schemas.microsoft.com/office/powerpoint/2010/main" val="3829728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F724E-8B27-9C33-A11B-FB93CB8766BA}"/>
              </a:ext>
            </a:extLst>
          </p:cNvPr>
          <p:cNvSpPr>
            <a:spLocks noGrp="1"/>
          </p:cNvSpPr>
          <p:nvPr>
            <p:ph type="title"/>
          </p:nvPr>
        </p:nvSpPr>
        <p:spPr>
          <a:xfrm>
            <a:off x="457199" y="0"/>
            <a:ext cx="7620000" cy="1021425"/>
          </a:xfrm>
        </p:spPr>
        <p:txBody>
          <a:bodyPr/>
          <a:lstStyle/>
          <a:p>
            <a:pPr algn="ctr"/>
            <a:r>
              <a:rPr lang="en-IN" sz="3200" dirty="0">
                <a:latin typeface="Times New Roman" panose="02020603050405020304" pitchFamily="18" charset="0"/>
                <a:cs typeface="Times New Roman" panose="02020603050405020304" pitchFamily="18" charset="0"/>
              </a:rPr>
              <a:t>References</a:t>
            </a:r>
            <a:endParaRPr lang="en-IN" sz="3200" dirty="0"/>
          </a:p>
        </p:txBody>
      </p:sp>
      <p:sp>
        <p:nvSpPr>
          <p:cNvPr id="3" name="Slide Number Placeholder 2">
            <a:extLst>
              <a:ext uri="{FF2B5EF4-FFF2-40B4-BE49-F238E27FC236}">
                <a16:creationId xmlns:a16="http://schemas.microsoft.com/office/drawing/2014/main" id="{BDFF7E3C-9B87-F1C2-5E6B-F98A84C7F4EE}"/>
              </a:ext>
            </a:extLst>
          </p:cNvPr>
          <p:cNvSpPr>
            <a:spLocks noGrp="1"/>
          </p:cNvSpPr>
          <p:nvPr>
            <p:ph type="sldNum" sz="quarter" idx="12"/>
          </p:nvPr>
        </p:nvSpPr>
        <p:spPr/>
        <p:txBody>
          <a:bodyPr/>
          <a:lstStyle/>
          <a:p>
            <a:fld id="{6E2D2B3B-882E-40F3-A32F-6DD516915044}" type="slidenum">
              <a:rPr lang="en-US" smtClean="0"/>
              <a:pPr/>
              <a:t>28</a:t>
            </a:fld>
            <a:endParaRPr lang="en-US"/>
          </a:p>
        </p:txBody>
      </p:sp>
      <p:sp>
        <p:nvSpPr>
          <p:cNvPr id="4" name="TextBox 3">
            <a:extLst>
              <a:ext uri="{FF2B5EF4-FFF2-40B4-BE49-F238E27FC236}">
                <a16:creationId xmlns:a16="http://schemas.microsoft.com/office/drawing/2014/main" id="{CE1D83CB-23F3-E51C-3803-5CCEED2FB0B3}"/>
              </a:ext>
            </a:extLst>
          </p:cNvPr>
          <p:cNvSpPr txBox="1"/>
          <p:nvPr/>
        </p:nvSpPr>
        <p:spPr>
          <a:xfrm>
            <a:off x="180229" y="1225689"/>
            <a:ext cx="8173941" cy="5078313"/>
          </a:xfrm>
          <a:prstGeom prst="rect">
            <a:avLst/>
          </a:prstGeom>
          <a:noFill/>
        </p:spPr>
        <p:txBody>
          <a:bodyPr wrap="square" rtlCol="0">
            <a:spAutoFit/>
          </a:bodyPr>
          <a:lstStyle/>
          <a:p>
            <a:pPr marL="342900" indent="-342900" algn="just">
              <a:buAutoNum type="arabicPeriod"/>
            </a:pPr>
            <a:r>
              <a:rPr lang="en-IN" b="0" dirty="0">
                <a:solidFill>
                  <a:srgbClr val="000000"/>
                </a:solidFill>
                <a:effectLst/>
                <a:latin typeface="Times New Roman" panose="02020603050405020304" pitchFamily="18" charset="0"/>
                <a:cs typeface="Times New Roman" panose="02020603050405020304" pitchFamily="18" charset="0"/>
              </a:rPr>
              <a:t>Kumar, J., Gupta, N., Kumari, A., &amp; Kumari,”Automatic Plant Watering and Monitoring System using </a:t>
            </a:r>
            <a:r>
              <a:rPr lang="en-IN" b="0" dirty="0" err="1">
                <a:solidFill>
                  <a:srgbClr val="000000"/>
                </a:solidFill>
                <a:effectLst/>
                <a:latin typeface="Times New Roman" panose="02020603050405020304" pitchFamily="18" charset="0"/>
                <a:cs typeface="Times New Roman" panose="02020603050405020304" pitchFamily="18" charset="0"/>
              </a:rPr>
              <a:t>NodeMCU</a:t>
            </a:r>
            <a:r>
              <a:rPr lang="en-IN" b="0" dirty="0">
                <a:solidFill>
                  <a:srgbClr val="000000"/>
                </a:solidFill>
                <a:effectLst/>
                <a:latin typeface="Times New Roman" panose="02020603050405020304" pitchFamily="18" charset="0"/>
                <a:cs typeface="Times New Roman" panose="02020603050405020304" pitchFamily="18" charset="0"/>
              </a:rPr>
              <a:t>”, 2019.</a:t>
            </a:r>
            <a:endParaRPr lang="en-US" dirty="0">
              <a:latin typeface="Times New Roman" panose="02020603050405020304" pitchFamily="18" charset="0"/>
              <a:cs typeface="Times New Roman" panose="02020603050405020304" pitchFamily="18" charset="0"/>
            </a:endParaRPr>
          </a:p>
          <a:p>
            <a:pPr marL="342900" indent="-342900" algn="just">
              <a:buAutoNum type="arabicPeriod"/>
            </a:pPr>
            <a:r>
              <a:rPr lang="en-IN" dirty="0" err="1">
                <a:latin typeface="Times New Roman" panose="02020603050405020304" pitchFamily="18" charset="0"/>
                <a:cs typeface="Times New Roman" panose="02020603050405020304" pitchFamily="18" charset="0"/>
              </a:rPr>
              <a:t>S.Pudumalar</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E.Ramanujam</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R.Harine</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Rajashreeń</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C.Kavyań</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T.Kiruthikań</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J.Nishań</a:t>
            </a:r>
            <a:r>
              <a:rPr lang="en-IN"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Crop Recommendation System for Precision Agriculture”, 2020.</a:t>
            </a:r>
          </a:p>
          <a:p>
            <a:pPr marL="342900" indent="-342900" algn="just">
              <a:buAutoNum type="arabicPeriod"/>
            </a:pPr>
            <a:r>
              <a:rPr lang="en-US" dirty="0">
                <a:latin typeface="Times New Roman" panose="02020603050405020304" pitchFamily="18" charset="0"/>
                <a:cs typeface="Times New Roman" panose="02020603050405020304" pitchFamily="18" charset="0"/>
              </a:rPr>
              <a:t>R. Priya and D. Ramesh, “ML based sustainable precision agriculture: a future generation perspective,” Sustainable Computing: Informatics and Systems, vol. 28, no. 100439, Article ID 100439, 2020.</a:t>
            </a:r>
          </a:p>
          <a:p>
            <a:pPr marL="342900" indent="-342900" algn="just">
              <a:buAutoNum type="arabicPeriod"/>
            </a:pPr>
            <a:r>
              <a:rPr lang="en-US" dirty="0">
                <a:latin typeface="Times New Roman" panose="02020603050405020304" pitchFamily="18" charset="0"/>
                <a:cs typeface="Times New Roman" panose="02020603050405020304" pitchFamily="18" charset="0"/>
              </a:rPr>
              <a:t>Y. </a:t>
            </a:r>
            <a:r>
              <a:rPr lang="en-US" dirty="0" err="1">
                <a:latin typeface="Times New Roman" panose="02020603050405020304" pitchFamily="18" charset="0"/>
                <a:cs typeface="Times New Roman" panose="02020603050405020304" pitchFamily="18" charset="0"/>
              </a:rPr>
              <a:t>Mekonnen</a:t>
            </a:r>
            <a:r>
              <a:rPr lang="en-US" dirty="0">
                <a:latin typeface="Times New Roman" panose="02020603050405020304" pitchFamily="18" charset="0"/>
                <a:cs typeface="Times New Roman" panose="02020603050405020304" pitchFamily="18" charset="0"/>
              </a:rPr>
              <a:t>, S. </a:t>
            </a:r>
            <a:r>
              <a:rPr lang="en-US" dirty="0" err="1">
                <a:latin typeface="Times New Roman" panose="02020603050405020304" pitchFamily="18" charset="0"/>
                <a:cs typeface="Times New Roman" panose="02020603050405020304" pitchFamily="18" charset="0"/>
              </a:rPr>
              <a:t>Namuduri</a:t>
            </a:r>
            <a:r>
              <a:rPr lang="en-US" dirty="0">
                <a:latin typeface="Times New Roman" panose="02020603050405020304" pitchFamily="18" charset="0"/>
                <a:cs typeface="Times New Roman" panose="02020603050405020304" pitchFamily="18" charset="0"/>
              </a:rPr>
              <a:t>, L. Burton, A. Sarwat, and S. Bhansali, “Review-machine learning techniques in wireless sensor network based precision agriculture,” Journal of the </a:t>
            </a:r>
            <a:r>
              <a:rPr lang="en-IN" dirty="0">
                <a:latin typeface="Times New Roman" panose="02020603050405020304" pitchFamily="18" charset="0"/>
                <a:cs typeface="Times New Roman" panose="02020603050405020304" pitchFamily="18" charset="0"/>
              </a:rPr>
              <a:t>Electrochemical Society, vol. 167, no. 3, Article ID 037522, 2019.</a:t>
            </a:r>
          </a:p>
          <a:p>
            <a:pPr marL="342900" indent="-342900" algn="just">
              <a:buAutoNum type="arabicPeriod"/>
            </a:pPr>
            <a:r>
              <a:rPr lang="en-IN" dirty="0">
                <a:latin typeface="Times New Roman" panose="02020603050405020304" pitchFamily="18" charset="0"/>
                <a:cs typeface="Times New Roman" panose="02020603050405020304" pitchFamily="18" charset="0"/>
              </a:rPr>
              <a:t>M. Bacco, A. Berton, E. Ferro, C. Gennaro, A. </a:t>
            </a:r>
            <a:r>
              <a:rPr lang="en-IN" dirty="0" err="1">
                <a:latin typeface="Times New Roman" panose="02020603050405020304" pitchFamily="18" charset="0"/>
                <a:cs typeface="Times New Roman" panose="02020603050405020304" pitchFamily="18" charset="0"/>
              </a:rPr>
              <a:t>Gotta</a:t>
            </a:r>
            <a:r>
              <a:rPr lang="en-IN" dirty="0">
                <a:latin typeface="Times New Roman" panose="02020603050405020304" pitchFamily="18" charset="0"/>
                <a:cs typeface="Times New Roman" panose="02020603050405020304" pitchFamily="18" charset="0"/>
              </a:rPr>
              <a:t>, S. </a:t>
            </a:r>
            <a:r>
              <a:rPr lang="en-IN" dirty="0" err="1">
                <a:latin typeface="Times New Roman" panose="02020603050405020304" pitchFamily="18" charset="0"/>
                <a:cs typeface="Times New Roman" panose="02020603050405020304" pitchFamily="18" charset="0"/>
              </a:rPr>
              <a:t>Matteoli</a:t>
            </a:r>
            <a:r>
              <a:rPr lang="en-IN" dirty="0">
                <a:latin typeface="Times New Roman" panose="02020603050405020304" pitchFamily="18" charset="0"/>
                <a:cs typeface="Times New Roman" panose="02020603050405020304" pitchFamily="18" charset="0"/>
              </a:rPr>
              <a:t>, F. </a:t>
            </a:r>
            <a:r>
              <a:rPr lang="en-IN" dirty="0" err="1">
                <a:latin typeface="Times New Roman" panose="02020603050405020304" pitchFamily="18" charset="0"/>
                <a:cs typeface="Times New Roman" panose="02020603050405020304" pitchFamily="18" charset="0"/>
              </a:rPr>
              <a:t>Paonessa</a:t>
            </a:r>
            <a:r>
              <a:rPr lang="en-IN" dirty="0">
                <a:latin typeface="Times New Roman" panose="02020603050405020304" pitchFamily="18" charset="0"/>
                <a:cs typeface="Times New Roman" panose="02020603050405020304" pitchFamily="18" charset="0"/>
              </a:rPr>
              <a:t>, M. Ruggeri, G. </a:t>
            </a:r>
            <a:r>
              <a:rPr lang="en-IN" dirty="0" err="1">
                <a:latin typeface="Times New Roman" panose="02020603050405020304" pitchFamily="18" charset="0"/>
                <a:cs typeface="Times New Roman" panose="02020603050405020304" pitchFamily="18" charset="0"/>
              </a:rPr>
              <a:t>Virone</a:t>
            </a:r>
            <a:r>
              <a:rPr lang="en-IN" dirty="0">
                <a:latin typeface="Times New Roman" panose="02020603050405020304" pitchFamily="18" charset="0"/>
                <a:cs typeface="Times New Roman" panose="02020603050405020304" pitchFamily="18" charset="0"/>
              </a:rPr>
              <a:t>, A. </a:t>
            </a:r>
            <a:r>
              <a:rPr lang="en-IN" dirty="0" err="1">
                <a:latin typeface="Times New Roman" panose="02020603050405020304" pitchFamily="18" charset="0"/>
                <a:cs typeface="Times New Roman" panose="02020603050405020304" pitchFamily="18" charset="0"/>
              </a:rPr>
              <a:t>Zanella</a:t>
            </a:r>
            <a:r>
              <a:rPr lang="en-IN" dirty="0">
                <a:latin typeface="Times New Roman" panose="02020603050405020304" pitchFamily="18" charset="0"/>
                <a:cs typeface="Times New Roman" panose="02020603050405020304" pitchFamily="18" charset="0"/>
              </a:rPr>
              <a:t>, Smart farming: Opportunities, challenges and technology enablers, 2018 IoT Vert. Top. Summit Agric. - Tuscany, IOT Tuscany, 2018.</a:t>
            </a:r>
          </a:p>
          <a:p>
            <a:pPr marL="342900" indent="-342900" algn="just">
              <a:buAutoNum type="arabicPeriod"/>
            </a:pPr>
            <a:r>
              <a:rPr lang="en-IN" dirty="0">
                <a:latin typeface="Times New Roman" panose="02020603050405020304" pitchFamily="18" charset="0"/>
                <a:cs typeface="Times New Roman" panose="02020603050405020304" pitchFamily="18" charset="0"/>
              </a:rPr>
              <a:t>M. Van Rooyen, N. </a:t>
            </a:r>
            <a:r>
              <a:rPr lang="en-IN" dirty="0" err="1">
                <a:latin typeface="Times New Roman" panose="02020603050405020304" pitchFamily="18" charset="0"/>
                <a:cs typeface="Times New Roman" panose="02020603050405020304" pitchFamily="18" charset="0"/>
              </a:rPr>
              <a:t>Luwes</a:t>
            </a:r>
            <a:r>
              <a:rPr lang="en-IN" dirty="0">
                <a:latin typeface="Times New Roman" panose="02020603050405020304" pitchFamily="18" charset="0"/>
                <a:cs typeface="Times New Roman" panose="02020603050405020304" pitchFamily="18" charset="0"/>
              </a:rPr>
              <a:t>, E. Theron, Automated soil classification and identification using machine vision, 2017 Pattern </a:t>
            </a:r>
            <a:r>
              <a:rPr lang="en-IN" dirty="0" err="1">
                <a:latin typeface="Times New Roman" panose="02020603050405020304" pitchFamily="18" charset="0"/>
                <a:cs typeface="Times New Roman" panose="02020603050405020304" pitchFamily="18" charset="0"/>
              </a:rPr>
              <a:t>Recognit</a:t>
            </a:r>
            <a:r>
              <a:rPr lang="en-IN" dirty="0">
                <a:latin typeface="Times New Roman" panose="02020603050405020304" pitchFamily="18" charset="0"/>
                <a:cs typeface="Times New Roman" panose="02020603050405020304" pitchFamily="18" charset="0"/>
              </a:rPr>
              <a:t>. Assoc. South Africa Robot. Mechatronics Int. Conf. PRASA-</a:t>
            </a:r>
            <a:r>
              <a:rPr lang="en-IN" dirty="0" err="1">
                <a:latin typeface="Times New Roman" panose="02020603050405020304" pitchFamily="18" charset="0"/>
                <a:cs typeface="Times New Roman" panose="02020603050405020304" pitchFamily="18" charset="0"/>
              </a:rPr>
              <a:t>RobMech</a:t>
            </a:r>
            <a:r>
              <a:rPr lang="en-IN" dirty="0">
                <a:latin typeface="Times New Roman" panose="02020603050405020304" pitchFamily="18" charset="0"/>
                <a:cs typeface="Times New Roman" panose="02020603050405020304" pitchFamily="18" charset="0"/>
              </a:rPr>
              <a:t>, 2018.</a:t>
            </a:r>
          </a:p>
        </p:txBody>
      </p:sp>
    </p:spTree>
    <p:extLst>
      <p:ext uri="{BB962C8B-B14F-4D97-AF65-F5344CB8AC3E}">
        <p14:creationId xmlns:p14="http://schemas.microsoft.com/office/powerpoint/2010/main" val="1143198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CF9AE4-E24F-FC3C-9FAF-B579C6A4D51A}"/>
              </a:ext>
            </a:extLst>
          </p:cNvPr>
          <p:cNvSpPr>
            <a:spLocks noGrp="1"/>
          </p:cNvSpPr>
          <p:nvPr>
            <p:ph type="sldNum" sz="quarter" idx="12"/>
          </p:nvPr>
        </p:nvSpPr>
        <p:spPr/>
        <p:txBody>
          <a:bodyPr/>
          <a:lstStyle/>
          <a:p>
            <a:fld id="{6E2D2B3B-882E-40F3-A32F-6DD516915044}" type="slidenum">
              <a:rPr lang="en-US" smtClean="0"/>
              <a:pPr/>
              <a:t>29</a:t>
            </a:fld>
            <a:endParaRPr lang="en-US"/>
          </a:p>
        </p:txBody>
      </p:sp>
      <p:pic>
        <p:nvPicPr>
          <p:cNvPr id="4" name="Picture 3">
            <a:extLst>
              <a:ext uri="{FF2B5EF4-FFF2-40B4-BE49-F238E27FC236}">
                <a16:creationId xmlns:a16="http://schemas.microsoft.com/office/drawing/2014/main" id="{17A48D2D-CCB3-F617-451D-73A69DC82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039" y="2795711"/>
            <a:ext cx="3238500" cy="1409700"/>
          </a:xfrm>
          <a:prstGeom prst="rect">
            <a:avLst/>
          </a:prstGeom>
        </p:spPr>
      </p:pic>
    </p:spTree>
    <p:extLst>
      <p:ext uri="{BB962C8B-B14F-4D97-AF65-F5344CB8AC3E}">
        <p14:creationId xmlns:p14="http://schemas.microsoft.com/office/powerpoint/2010/main" val="455197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7FA9A0-6A5E-D194-2724-BB6CBEFCE203}"/>
              </a:ext>
            </a:extLst>
          </p:cNvPr>
          <p:cNvSpPr>
            <a:spLocks noGrp="1"/>
          </p:cNvSpPr>
          <p:nvPr>
            <p:ph type="title"/>
          </p:nvPr>
        </p:nvSpPr>
        <p:spPr>
          <a:xfrm>
            <a:off x="457200" y="0"/>
            <a:ext cx="7620000" cy="1143000"/>
          </a:xfrm>
        </p:spPr>
        <p:txBody>
          <a:bodyPr/>
          <a:lstStyle/>
          <a:p>
            <a:pPr algn="ctr"/>
            <a:r>
              <a:rPr lang="en-IN" sz="3200" dirty="0">
                <a:latin typeface="Times New Roman" panose="02020603050405020304" pitchFamily="18" charset="0"/>
                <a:cs typeface="Times New Roman" panose="02020603050405020304" pitchFamily="18" charset="0"/>
              </a:rPr>
              <a:t>Hypothesis</a:t>
            </a:r>
          </a:p>
        </p:txBody>
      </p:sp>
      <p:sp>
        <p:nvSpPr>
          <p:cNvPr id="2" name="Slide Number Placeholder 1">
            <a:extLst>
              <a:ext uri="{FF2B5EF4-FFF2-40B4-BE49-F238E27FC236}">
                <a16:creationId xmlns:a16="http://schemas.microsoft.com/office/drawing/2014/main" id="{7A0A3AEB-C90E-568B-1EAE-CB0723441FBE}"/>
              </a:ext>
            </a:extLst>
          </p:cNvPr>
          <p:cNvSpPr>
            <a:spLocks noGrp="1"/>
          </p:cNvSpPr>
          <p:nvPr>
            <p:ph type="sldNum" sz="quarter" idx="12"/>
          </p:nvPr>
        </p:nvSpPr>
        <p:spPr/>
        <p:txBody>
          <a:bodyPr/>
          <a:lstStyle/>
          <a:p>
            <a:fld id="{6E2D2B3B-882E-40F3-A32F-6DD516915044}" type="slidenum">
              <a:rPr lang="en-US" smtClean="0"/>
              <a:pPr/>
              <a:t>3</a:t>
            </a:fld>
            <a:endParaRPr lang="en-US"/>
          </a:p>
        </p:txBody>
      </p:sp>
      <p:sp>
        <p:nvSpPr>
          <p:cNvPr id="6" name="TextBox 5">
            <a:extLst>
              <a:ext uri="{FF2B5EF4-FFF2-40B4-BE49-F238E27FC236}">
                <a16:creationId xmlns:a16="http://schemas.microsoft.com/office/drawing/2014/main" id="{DE5F09D3-A5B8-2930-6A68-D96A4374CDC1}"/>
              </a:ext>
            </a:extLst>
          </p:cNvPr>
          <p:cNvSpPr txBox="1"/>
          <p:nvPr/>
        </p:nvSpPr>
        <p:spPr>
          <a:xfrm>
            <a:off x="585746" y="1371890"/>
            <a:ext cx="7362908" cy="923330"/>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Conserves water and save time.</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Suitable Crop is recommended.</a:t>
            </a:r>
          </a:p>
        </p:txBody>
      </p:sp>
      <p:pic>
        <p:nvPicPr>
          <p:cNvPr id="7" name="Picture 6">
            <a:extLst>
              <a:ext uri="{FF2B5EF4-FFF2-40B4-BE49-F238E27FC236}">
                <a16:creationId xmlns:a16="http://schemas.microsoft.com/office/drawing/2014/main" id="{32B0B007-B8B1-5508-770C-B393B6B9F95B}"/>
              </a:ext>
            </a:extLst>
          </p:cNvPr>
          <p:cNvPicPr>
            <a:picLocks noChangeAspect="1"/>
          </p:cNvPicPr>
          <p:nvPr/>
        </p:nvPicPr>
        <p:blipFill>
          <a:blip r:embed="rId2"/>
          <a:stretch>
            <a:fillRect/>
          </a:stretch>
        </p:blipFill>
        <p:spPr>
          <a:xfrm>
            <a:off x="680121" y="3301054"/>
            <a:ext cx="2615411" cy="1743607"/>
          </a:xfrm>
          <a:prstGeom prst="rect">
            <a:avLst/>
          </a:prstGeom>
        </p:spPr>
      </p:pic>
      <p:pic>
        <p:nvPicPr>
          <p:cNvPr id="8" name="Picture 7">
            <a:extLst>
              <a:ext uri="{FF2B5EF4-FFF2-40B4-BE49-F238E27FC236}">
                <a16:creationId xmlns:a16="http://schemas.microsoft.com/office/drawing/2014/main" id="{AE25DC58-5A29-7DB4-846C-9EA36B38C2FD}"/>
              </a:ext>
            </a:extLst>
          </p:cNvPr>
          <p:cNvPicPr>
            <a:picLocks noChangeAspect="1"/>
          </p:cNvPicPr>
          <p:nvPr/>
        </p:nvPicPr>
        <p:blipFill>
          <a:blip r:embed="rId3"/>
          <a:stretch>
            <a:fillRect/>
          </a:stretch>
        </p:blipFill>
        <p:spPr>
          <a:xfrm>
            <a:off x="4868477" y="3467489"/>
            <a:ext cx="2619375" cy="1743075"/>
          </a:xfrm>
          <a:prstGeom prst="rect">
            <a:avLst/>
          </a:prstGeom>
        </p:spPr>
      </p:pic>
    </p:spTree>
    <p:extLst>
      <p:ext uri="{BB962C8B-B14F-4D97-AF65-F5344CB8AC3E}">
        <p14:creationId xmlns:p14="http://schemas.microsoft.com/office/powerpoint/2010/main" val="1431569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8B59DB-F442-C1BF-E761-595CBCC67B48}"/>
              </a:ext>
            </a:extLst>
          </p:cNvPr>
          <p:cNvSpPr>
            <a:spLocks noGrp="1"/>
          </p:cNvSpPr>
          <p:nvPr>
            <p:ph type="title"/>
          </p:nvPr>
        </p:nvSpPr>
        <p:spPr>
          <a:xfrm>
            <a:off x="457200" y="0"/>
            <a:ext cx="7620000" cy="1143000"/>
          </a:xfrm>
        </p:spPr>
        <p:txBody>
          <a:bodyPr/>
          <a:lstStyle/>
          <a:p>
            <a:pPr algn="ctr"/>
            <a:r>
              <a:rPr lang="en-IN" sz="3200" dirty="0">
                <a:latin typeface="Times New Roman" panose="02020603050405020304" pitchFamily="18" charset="0"/>
                <a:cs typeface="Times New Roman" panose="02020603050405020304" pitchFamily="18" charset="0"/>
              </a:rPr>
              <a:t>Objectives</a:t>
            </a:r>
          </a:p>
        </p:txBody>
      </p:sp>
      <p:sp>
        <p:nvSpPr>
          <p:cNvPr id="2" name="Slide Number Placeholder 1">
            <a:extLst>
              <a:ext uri="{FF2B5EF4-FFF2-40B4-BE49-F238E27FC236}">
                <a16:creationId xmlns:a16="http://schemas.microsoft.com/office/drawing/2014/main" id="{01D29EC9-BF92-B74A-0667-2CA9E291BABA}"/>
              </a:ext>
            </a:extLst>
          </p:cNvPr>
          <p:cNvSpPr>
            <a:spLocks noGrp="1"/>
          </p:cNvSpPr>
          <p:nvPr>
            <p:ph type="sldNum" sz="quarter" idx="12"/>
          </p:nvPr>
        </p:nvSpPr>
        <p:spPr/>
        <p:txBody>
          <a:bodyPr/>
          <a:lstStyle/>
          <a:p>
            <a:fld id="{6E2D2B3B-882E-40F3-A32F-6DD516915044}" type="slidenum">
              <a:rPr lang="en-US" smtClean="0"/>
              <a:pPr/>
              <a:t>4</a:t>
            </a:fld>
            <a:endParaRPr lang="en-US"/>
          </a:p>
        </p:txBody>
      </p:sp>
      <p:sp>
        <p:nvSpPr>
          <p:cNvPr id="5" name="TextBox 4">
            <a:extLst>
              <a:ext uri="{FF2B5EF4-FFF2-40B4-BE49-F238E27FC236}">
                <a16:creationId xmlns:a16="http://schemas.microsoft.com/office/drawing/2014/main" id="{E9FD07AD-D322-8B7E-D3FC-155C45A442D9}"/>
              </a:ext>
            </a:extLst>
          </p:cNvPr>
          <p:cNvSpPr txBox="1"/>
          <p:nvPr/>
        </p:nvSpPr>
        <p:spPr>
          <a:xfrm>
            <a:off x="584419" y="1394317"/>
            <a:ext cx="6691023" cy="2031325"/>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build a prototype for automatic irrigation.</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provide the crop recommendation system to the farmers.</a:t>
            </a:r>
          </a:p>
          <a:p>
            <a:pPr algn="just"/>
            <a:endParaRPr lang="en-US" dirty="0"/>
          </a:p>
          <a:p>
            <a:endParaRPr lang="en-US" dirty="0"/>
          </a:p>
          <a:p>
            <a:endParaRPr lang="en-US" dirty="0"/>
          </a:p>
          <a:p>
            <a:endParaRPr lang="en-IN" dirty="0"/>
          </a:p>
        </p:txBody>
      </p:sp>
      <p:pic>
        <p:nvPicPr>
          <p:cNvPr id="1026" name="Picture 2" descr="Blog: Is it possible to be completely objective? — People Matters">
            <a:extLst>
              <a:ext uri="{FF2B5EF4-FFF2-40B4-BE49-F238E27FC236}">
                <a16:creationId xmlns:a16="http://schemas.microsoft.com/office/drawing/2014/main" id="{F2C5D53B-3ACD-7A09-D7C6-DBB72400E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471" y="3676959"/>
            <a:ext cx="3021494"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659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238B4-2F89-4D3F-FCAD-5C4A2B385D2A}"/>
              </a:ext>
            </a:extLst>
          </p:cNvPr>
          <p:cNvSpPr>
            <a:spLocks noGrp="1"/>
          </p:cNvSpPr>
          <p:nvPr>
            <p:ph type="title"/>
          </p:nvPr>
        </p:nvSpPr>
        <p:spPr>
          <a:xfrm>
            <a:off x="441298" y="0"/>
            <a:ext cx="7620000" cy="1143000"/>
          </a:xfrm>
        </p:spPr>
        <p:txBody>
          <a:bodyPr/>
          <a:lstStyle/>
          <a:p>
            <a:pPr algn="ctr"/>
            <a:r>
              <a:rPr lang="en-IN" sz="3200" dirty="0">
                <a:latin typeface="Times New Roman" panose="02020603050405020304" pitchFamily="18" charset="0"/>
                <a:cs typeface="Times New Roman" panose="02020603050405020304" pitchFamily="18" charset="0"/>
              </a:rPr>
              <a:t>Block Diagram</a:t>
            </a:r>
          </a:p>
        </p:txBody>
      </p:sp>
      <p:sp>
        <p:nvSpPr>
          <p:cNvPr id="3" name="Slide Number Placeholder 2">
            <a:extLst>
              <a:ext uri="{FF2B5EF4-FFF2-40B4-BE49-F238E27FC236}">
                <a16:creationId xmlns:a16="http://schemas.microsoft.com/office/drawing/2014/main" id="{8A116391-B2C4-B45C-5EDC-1A45E11BF14C}"/>
              </a:ext>
            </a:extLst>
          </p:cNvPr>
          <p:cNvSpPr>
            <a:spLocks noGrp="1"/>
          </p:cNvSpPr>
          <p:nvPr>
            <p:ph type="sldNum" sz="quarter" idx="12"/>
          </p:nvPr>
        </p:nvSpPr>
        <p:spPr/>
        <p:txBody>
          <a:bodyPr/>
          <a:lstStyle/>
          <a:p>
            <a:fld id="{6E2D2B3B-882E-40F3-A32F-6DD516915044}" type="slidenum">
              <a:rPr lang="en-US" smtClean="0"/>
              <a:pPr/>
              <a:t>5</a:t>
            </a:fld>
            <a:endParaRPr lang="en-US"/>
          </a:p>
        </p:txBody>
      </p:sp>
      <p:pic>
        <p:nvPicPr>
          <p:cNvPr id="6" name="Picture 5">
            <a:extLst>
              <a:ext uri="{FF2B5EF4-FFF2-40B4-BE49-F238E27FC236}">
                <a16:creationId xmlns:a16="http://schemas.microsoft.com/office/drawing/2014/main" id="{0455F75A-4F6E-86AF-FCDF-BA2680251B16}"/>
              </a:ext>
            </a:extLst>
          </p:cNvPr>
          <p:cNvPicPr>
            <a:picLocks noChangeAspect="1"/>
          </p:cNvPicPr>
          <p:nvPr/>
        </p:nvPicPr>
        <p:blipFill>
          <a:blip r:embed="rId2"/>
          <a:stretch>
            <a:fillRect/>
          </a:stretch>
        </p:blipFill>
        <p:spPr>
          <a:xfrm>
            <a:off x="580445" y="1550195"/>
            <a:ext cx="7299297" cy="4409616"/>
          </a:xfrm>
          <a:prstGeom prst="rect">
            <a:avLst/>
          </a:prstGeom>
        </p:spPr>
      </p:pic>
    </p:spTree>
    <p:extLst>
      <p:ext uri="{BB962C8B-B14F-4D97-AF65-F5344CB8AC3E}">
        <p14:creationId xmlns:p14="http://schemas.microsoft.com/office/powerpoint/2010/main" val="1177983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B5CAF-4626-9E55-A2D9-E6101387B0D0}"/>
              </a:ext>
            </a:extLst>
          </p:cNvPr>
          <p:cNvSpPr>
            <a:spLocks noGrp="1"/>
          </p:cNvSpPr>
          <p:nvPr>
            <p:ph type="title"/>
          </p:nvPr>
        </p:nvSpPr>
        <p:spPr>
          <a:xfrm>
            <a:off x="433346" y="0"/>
            <a:ext cx="7620000" cy="1143000"/>
          </a:xfrm>
        </p:spPr>
        <p:txBody>
          <a:bodyPr/>
          <a:lstStyle/>
          <a:p>
            <a:pPr algn="ctr"/>
            <a:r>
              <a:rPr lang="en-IN" sz="3200" dirty="0">
                <a:latin typeface="Times New Roman" panose="02020603050405020304" pitchFamily="18" charset="0"/>
                <a:cs typeface="Times New Roman" panose="02020603050405020304" pitchFamily="18" charset="0"/>
              </a:rPr>
              <a:t>Flow Chart</a:t>
            </a:r>
          </a:p>
        </p:txBody>
      </p:sp>
      <p:sp>
        <p:nvSpPr>
          <p:cNvPr id="3" name="Slide Number Placeholder 2">
            <a:extLst>
              <a:ext uri="{FF2B5EF4-FFF2-40B4-BE49-F238E27FC236}">
                <a16:creationId xmlns:a16="http://schemas.microsoft.com/office/drawing/2014/main" id="{298CBAB0-39F4-1C1D-12D7-3C7A0A94DFD1}"/>
              </a:ext>
            </a:extLst>
          </p:cNvPr>
          <p:cNvSpPr>
            <a:spLocks noGrp="1"/>
          </p:cNvSpPr>
          <p:nvPr>
            <p:ph type="sldNum" sz="quarter" idx="12"/>
          </p:nvPr>
        </p:nvSpPr>
        <p:spPr/>
        <p:txBody>
          <a:bodyPr/>
          <a:lstStyle/>
          <a:p>
            <a:fld id="{6E2D2B3B-882E-40F3-A32F-6DD516915044}" type="slidenum">
              <a:rPr lang="en-US" smtClean="0"/>
              <a:pPr/>
              <a:t>6</a:t>
            </a:fld>
            <a:endParaRPr lang="en-US"/>
          </a:p>
        </p:txBody>
      </p:sp>
      <p:pic>
        <p:nvPicPr>
          <p:cNvPr id="8" name="Picture 7">
            <a:extLst>
              <a:ext uri="{FF2B5EF4-FFF2-40B4-BE49-F238E27FC236}">
                <a16:creationId xmlns:a16="http://schemas.microsoft.com/office/drawing/2014/main" id="{170E6E09-438B-E521-BE54-6B465F6DCF09}"/>
              </a:ext>
            </a:extLst>
          </p:cNvPr>
          <p:cNvPicPr>
            <a:picLocks noChangeAspect="1"/>
          </p:cNvPicPr>
          <p:nvPr/>
        </p:nvPicPr>
        <p:blipFill>
          <a:blip r:embed="rId2"/>
          <a:stretch>
            <a:fillRect/>
          </a:stretch>
        </p:blipFill>
        <p:spPr>
          <a:xfrm>
            <a:off x="1868870" y="1367611"/>
            <a:ext cx="4372904" cy="4122777"/>
          </a:xfrm>
          <a:prstGeom prst="rect">
            <a:avLst/>
          </a:prstGeom>
        </p:spPr>
      </p:pic>
    </p:spTree>
    <p:extLst>
      <p:ext uri="{BB962C8B-B14F-4D97-AF65-F5344CB8AC3E}">
        <p14:creationId xmlns:p14="http://schemas.microsoft.com/office/powerpoint/2010/main" val="3031476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E9DDB-3318-29A1-48C0-DD53591DB2E1}"/>
              </a:ext>
            </a:extLst>
          </p:cNvPr>
          <p:cNvSpPr>
            <a:spLocks noGrp="1"/>
          </p:cNvSpPr>
          <p:nvPr>
            <p:ph type="title"/>
          </p:nvPr>
        </p:nvSpPr>
        <p:spPr>
          <a:xfrm>
            <a:off x="536714" y="0"/>
            <a:ext cx="7620000" cy="738810"/>
          </a:xfrm>
        </p:spPr>
        <p:txBody>
          <a:bodyPr/>
          <a:lstStyle/>
          <a:p>
            <a:pPr algn="ctr"/>
            <a:r>
              <a:rPr lang="en-IN" sz="3200" dirty="0">
                <a:latin typeface="Times New Roman" panose="02020603050405020304" pitchFamily="18" charset="0"/>
                <a:cs typeface="Times New Roman" panose="02020603050405020304" pitchFamily="18" charset="0"/>
              </a:rPr>
              <a:t>Implementation (1/7)</a:t>
            </a:r>
          </a:p>
        </p:txBody>
      </p:sp>
      <p:sp>
        <p:nvSpPr>
          <p:cNvPr id="3" name="Slide Number Placeholder 2">
            <a:extLst>
              <a:ext uri="{FF2B5EF4-FFF2-40B4-BE49-F238E27FC236}">
                <a16:creationId xmlns:a16="http://schemas.microsoft.com/office/drawing/2014/main" id="{10DD2A71-4D32-3AE1-64A9-9EFFDA26B905}"/>
              </a:ext>
            </a:extLst>
          </p:cNvPr>
          <p:cNvSpPr>
            <a:spLocks noGrp="1"/>
          </p:cNvSpPr>
          <p:nvPr>
            <p:ph type="sldNum" sz="quarter" idx="12"/>
          </p:nvPr>
        </p:nvSpPr>
        <p:spPr/>
        <p:txBody>
          <a:bodyPr/>
          <a:lstStyle/>
          <a:p>
            <a:fld id="{6E2D2B3B-882E-40F3-A32F-6DD516915044}" type="slidenum">
              <a:rPr lang="en-US" smtClean="0"/>
              <a:pPr/>
              <a:t>7</a:t>
            </a:fld>
            <a:endParaRPr lang="en-US"/>
          </a:p>
        </p:txBody>
      </p:sp>
      <p:graphicFrame>
        <p:nvGraphicFramePr>
          <p:cNvPr id="5" name="Table 5">
            <a:extLst>
              <a:ext uri="{FF2B5EF4-FFF2-40B4-BE49-F238E27FC236}">
                <a16:creationId xmlns:a16="http://schemas.microsoft.com/office/drawing/2014/main" id="{0546AC53-AC3F-2A0E-4E80-672437B4A12C}"/>
              </a:ext>
            </a:extLst>
          </p:cNvPr>
          <p:cNvGraphicFramePr>
            <a:graphicFrameLocks noGrp="1"/>
          </p:cNvGraphicFramePr>
          <p:nvPr>
            <p:extLst>
              <p:ext uri="{D42A27DB-BD31-4B8C-83A1-F6EECF244321}">
                <p14:modId xmlns:p14="http://schemas.microsoft.com/office/powerpoint/2010/main" val="1367367953"/>
              </p:ext>
            </p:extLst>
          </p:nvPr>
        </p:nvGraphicFramePr>
        <p:xfrm>
          <a:off x="246490" y="978010"/>
          <a:ext cx="7910224" cy="5383033"/>
        </p:xfrm>
        <a:graphic>
          <a:graphicData uri="http://schemas.openxmlformats.org/drawingml/2006/table">
            <a:tbl>
              <a:tblPr firstRow="1" bandRow="1">
                <a:tableStyleId>{5C22544A-7EE6-4342-B048-85BDC9FD1C3A}</a:tableStyleId>
              </a:tblPr>
              <a:tblGrid>
                <a:gridCol w="1208599">
                  <a:extLst>
                    <a:ext uri="{9D8B030D-6E8A-4147-A177-3AD203B41FA5}">
                      <a16:colId xmlns:a16="http://schemas.microsoft.com/office/drawing/2014/main" val="3129427907"/>
                    </a:ext>
                  </a:extLst>
                </a:gridCol>
                <a:gridCol w="3726757">
                  <a:extLst>
                    <a:ext uri="{9D8B030D-6E8A-4147-A177-3AD203B41FA5}">
                      <a16:colId xmlns:a16="http://schemas.microsoft.com/office/drawing/2014/main" val="3471802935"/>
                    </a:ext>
                  </a:extLst>
                </a:gridCol>
                <a:gridCol w="2974868">
                  <a:extLst>
                    <a:ext uri="{9D8B030D-6E8A-4147-A177-3AD203B41FA5}">
                      <a16:colId xmlns:a16="http://schemas.microsoft.com/office/drawing/2014/main" val="171896131"/>
                    </a:ext>
                  </a:extLst>
                </a:gridCol>
              </a:tblGrid>
              <a:tr h="796861">
                <a:tc>
                  <a:txBody>
                    <a:bodyPr/>
                    <a:lstStyle/>
                    <a:p>
                      <a:pPr algn="ctr"/>
                      <a:r>
                        <a:rPr lang="en-IN" dirty="0">
                          <a:latin typeface="Times New Roman" panose="02020603050405020304" pitchFamily="18" charset="0"/>
                          <a:cs typeface="Times New Roman" panose="02020603050405020304" pitchFamily="18" charset="0"/>
                        </a:rPr>
                        <a:t>Name</a:t>
                      </a:r>
                    </a:p>
                  </a:txBody>
                  <a:tcPr/>
                </a:tc>
                <a:tc>
                  <a:txBody>
                    <a:bodyPr/>
                    <a:lstStyle/>
                    <a:p>
                      <a:pPr algn="ctr"/>
                      <a:r>
                        <a:rPr lang="en-IN" dirty="0">
                          <a:latin typeface="Times New Roman" panose="02020603050405020304" pitchFamily="18" charset="0"/>
                          <a:cs typeface="Times New Roman" panose="02020603050405020304" pitchFamily="18" charset="0"/>
                        </a:rPr>
                        <a:t>Image</a:t>
                      </a:r>
                    </a:p>
                  </a:txBody>
                  <a:tcPr/>
                </a:tc>
                <a:tc>
                  <a:txBody>
                    <a:bodyPr/>
                    <a:lstStyle/>
                    <a:p>
                      <a:pPr algn="ctr"/>
                      <a:r>
                        <a:rPr lang="en-IN" dirty="0">
                          <a:latin typeface="Times New Roman" panose="02020603050405020304" pitchFamily="18" charset="0"/>
                          <a:cs typeface="Times New Roman" panose="02020603050405020304" pitchFamily="18" charset="0"/>
                        </a:rPr>
                        <a:t>Purpose</a:t>
                      </a:r>
                    </a:p>
                  </a:txBody>
                  <a:tcPr/>
                </a:tc>
                <a:extLst>
                  <a:ext uri="{0D108BD9-81ED-4DB2-BD59-A6C34878D82A}">
                    <a16:rowId xmlns:a16="http://schemas.microsoft.com/office/drawing/2014/main" val="830162192"/>
                  </a:ext>
                </a:extLst>
              </a:tr>
              <a:tr h="2151527">
                <a:tc>
                  <a:txBody>
                    <a:bodyPr/>
                    <a:lstStyle/>
                    <a:p>
                      <a:r>
                        <a:rPr lang="en-IN" b="1" dirty="0"/>
                        <a:t>1. </a:t>
                      </a:r>
                      <a:r>
                        <a:rPr lang="en-IN" b="1" dirty="0">
                          <a:latin typeface="Times New Roman" panose="02020603050405020304" pitchFamily="18" charset="0"/>
                          <a:cs typeface="Times New Roman" panose="02020603050405020304" pitchFamily="18" charset="0"/>
                        </a:rPr>
                        <a:t>NodeMCU</a:t>
                      </a:r>
                    </a:p>
                    <a:p>
                      <a:r>
                        <a:rPr lang="en-IN" b="1" dirty="0">
                          <a:latin typeface="Times New Roman" panose="02020603050405020304" pitchFamily="18" charset="0"/>
                          <a:cs typeface="Times New Roman" panose="02020603050405020304" pitchFamily="18" charset="0"/>
                        </a:rPr>
                        <a:t>ESP8266</a:t>
                      </a:r>
                    </a:p>
                  </a:txBody>
                  <a:tcPr/>
                </a:tc>
                <a:tc>
                  <a:txBody>
                    <a:bodyPr/>
                    <a:lstStyle/>
                    <a:p>
                      <a:endParaRPr lang="en-IN" dirty="0"/>
                    </a:p>
                  </a:txBody>
                  <a:tcPr/>
                </a:tc>
                <a:tc>
                  <a:txBody>
                    <a:bodyPr/>
                    <a:lstStyle/>
                    <a:p>
                      <a:pPr algn="just"/>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NodeMCU is an open source platform based on ESP8266 which can connect objects and let data transfer using the Wi-Fi protocol.</a:t>
                      </a:r>
                      <a:endParaRPr lang="en-IN"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49274001"/>
                  </a:ext>
                </a:extLst>
              </a:tr>
              <a:tr h="2434645">
                <a:tc>
                  <a:txBody>
                    <a:bodyPr/>
                    <a:lstStyle/>
                    <a:p>
                      <a:r>
                        <a:rPr lang="en-IN" b="1" dirty="0">
                          <a:latin typeface="Times New Roman" panose="02020603050405020304" pitchFamily="18" charset="0"/>
                          <a:cs typeface="Times New Roman" panose="02020603050405020304" pitchFamily="18" charset="0"/>
                        </a:rPr>
                        <a:t>2. Soil Moisture Sensor</a:t>
                      </a:r>
                    </a:p>
                  </a:txBody>
                  <a:tcPr/>
                </a:tc>
                <a:tc>
                  <a:txBody>
                    <a:bodyPr/>
                    <a:lstStyle/>
                    <a:p>
                      <a:endParaRPr lang="en-IN" dirty="0"/>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Soil moisture sensors measure or estimate the amount of water in the soil.</a:t>
                      </a:r>
                      <a:endParaRPr lang="en-IN"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31664700"/>
                  </a:ext>
                </a:extLst>
              </a:tr>
            </a:tbl>
          </a:graphicData>
        </a:graphic>
      </p:graphicFrame>
      <p:pic>
        <p:nvPicPr>
          <p:cNvPr id="7" name="Picture 6" descr="A picture containing text, electronics, circuit">
            <a:extLst>
              <a:ext uri="{FF2B5EF4-FFF2-40B4-BE49-F238E27FC236}">
                <a16:creationId xmlns:a16="http://schemas.microsoft.com/office/drawing/2014/main" id="{561FCC58-95C3-1E79-BB7B-98BCD3D17FDC}"/>
              </a:ext>
            </a:extLst>
          </p:cNvPr>
          <p:cNvPicPr>
            <a:picLocks noChangeAspect="1"/>
          </p:cNvPicPr>
          <p:nvPr/>
        </p:nvPicPr>
        <p:blipFill>
          <a:blip r:embed="rId2"/>
          <a:stretch>
            <a:fillRect/>
          </a:stretch>
        </p:blipFill>
        <p:spPr>
          <a:xfrm>
            <a:off x="1688325" y="1820849"/>
            <a:ext cx="3225581" cy="2122999"/>
          </a:xfrm>
          <a:prstGeom prst="rect">
            <a:avLst/>
          </a:prstGeom>
        </p:spPr>
      </p:pic>
      <p:pic>
        <p:nvPicPr>
          <p:cNvPr id="9" name="Picture 8" descr="A close-up of a circuit board&#10;&#10;Description automatically generated with medium confidence">
            <a:extLst>
              <a:ext uri="{FF2B5EF4-FFF2-40B4-BE49-F238E27FC236}">
                <a16:creationId xmlns:a16="http://schemas.microsoft.com/office/drawing/2014/main" id="{23D787EE-02F6-F9E2-97FA-BA3B275F31B1}"/>
              </a:ext>
            </a:extLst>
          </p:cNvPr>
          <p:cNvPicPr>
            <a:picLocks noChangeAspect="1"/>
          </p:cNvPicPr>
          <p:nvPr/>
        </p:nvPicPr>
        <p:blipFill>
          <a:blip r:embed="rId3"/>
          <a:stretch>
            <a:fillRect/>
          </a:stretch>
        </p:blipFill>
        <p:spPr>
          <a:xfrm>
            <a:off x="1688324" y="4248204"/>
            <a:ext cx="3225581" cy="2122999"/>
          </a:xfrm>
          <a:prstGeom prst="rect">
            <a:avLst/>
          </a:prstGeom>
        </p:spPr>
      </p:pic>
      <p:sp>
        <p:nvSpPr>
          <p:cNvPr id="12" name="TextBox 11">
            <a:extLst>
              <a:ext uri="{FF2B5EF4-FFF2-40B4-BE49-F238E27FC236}">
                <a16:creationId xmlns:a16="http://schemas.microsoft.com/office/drawing/2014/main" id="{8A87942C-B542-2E4A-1630-605A7BE5E9A7}"/>
              </a:ext>
            </a:extLst>
          </p:cNvPr>
          <p:cNvSpPr txBox="1"/>
          <p:nvPr/>
        </p:nvSpPr>
        <p:spPr>
          <a:xfrm>
            <a:off x="246490" y="521656"/>
            <a:ext cx="228202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Components Used</a:t>
            </a:r>
          </a:p>
        </p:txBody>
      </p:sp>
    </p:spTree>
    <p:extLst>
      <p:ext uri="{BB962C8B-B14F-4D97-AF65-F5344CB8AC3E}">
        <p14:creationId xmlns:p14="http://schemas.microsoft.com/office/powerpoint/2010/main" val="1979475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B94ED0-136A-0C39-9EB4-9440C891B482}"/>
              </a:ext>
            </a:extLst>
          </p:cNvPr>
          <p:cNvSpPr>
            <a:spLocks noGrp="1"/>
          </p:cNvSpPr>
          <p:nvPr>
            <p:ph type="title"/>
          </p:nvPr>
        </p:nvSpPr>
        <p:spPr>
          <a:xfrm>
            <a:off x="559901" y="0"/>
            <a:ext cx="7620000" cy="615908"/>
          </a:xfrm>
        </p:spPr>
        <p:txBody>
          <a:bodyPr/>
          <a:lstStyle/>
          <a:p>
            <a:pPr algn="ctr"/>
            <a:r>
              <a:rPr lang="en-IN" sz="3200" dirty="0">
                <a:latin typeface="Times New Roman" panose="02020603050405020304" pitchFamily="18" charset="0"/>
                <a:cs typeface="Times New Roman" panose="02020603050405020304" pitchFamily="18" charset="0"/>
              </a:rPr>
              <a:t>Implementation (2/7)</a:t>
            </a:r>
          </a:p>
        </p:txBody>
      </p:sp>
      <p:sp>
        <p:nvSpPr>
          <p:cNvPr id="2" name="Slide Number Placeholder 1">
            <a:extLst>
              <a:ext uri="{FF2B5EF4-FFF2-40B4-BE49-F238E27FC236}">
                <a16:creationId xmlns:a16="http://schemas.microsoft.com/office/drawing/2014/main" id="{273D95B1-F859-108A-F5DB-BAB9C70F76D7}"/>
              </a:ext>
            </a:extLst>
          </p:cNvPr>
          <p:cNvSpPr>
            <a:spLocks noGrp="1"/>
          </p:cNvSpPr>
          <p:nvPr>
            <p:ph type="sldNum" sz="quarter" idx="12"/>
          </p:nvPr>
        </p:nvSpPr>
        <p:spPr/>
        <p:txBody>
          <a:bodyPr/>
          <a:lstStyle/>
          <a:p>
            <a:fld id="{6E2D2B3B-882E-40F3-A32F-6DD516915044}" type="slidenum">
              <a:rPr lang="en-US" smtClean="0"/>
              <a:pPr/>
              <a:t>8</a:t>
            </a:fld>
            <a:endParaRPr lang="en-US"/>
          </a:p>
        </p:txBody>
      </p:sp>
      <p:graphicFrame>
        <p:nvGraphicFramePr>
          <p:cNvPr id="7" name="Table 7">
            <a:extLst>
              <a:ext uri="{FF2B5EF4-FFF2-40B4-BE49-F238E27FC236}">
                <a16:creationId xmlns:a16="http://schemas.microsoft.com/office/drawing/2014/main" id="{99A3507F-4D8D-1B39-EA0B-85E4C2A7AF3F}"/>
              </a:ext>
            </a:extLst>
          </p:cNvPr>
          <p:cNvGraphicFramePr>
            <a:graphicFrameLocks noGrp="1"/>
          </p:cNvGraphicFramePr>
          <p:nvPr>
            <p:extLst>
              <p:ext uri="{D42A27DB-BD31-4B8C-83A1-F6EECF244321}">
                <p14:modId xmlns:p14="http://schemas.microsoft.com/office/powerpoint/2010/main" val="3017100782"/>
              </p:ext>
            </p:extLst>
          </p:nvPr>
        </p:nvGraphicFramePr>
        <p:xfrm>
          <a:off x="228597" y="878743"/>
          <a:ext cx="7951304" cy="5656018"/>
        </p:xfrm>
        <a:graphic>
          <a:graphicData uri="http://schemas.openxmlformats.org/drawingml/2006/table">
            <a:tbl>
              <a:tblPr firstRow="1" bandRow="1">
                <a:tableStyleId>{5C22544A-7EE6-4342-B048-85BDC9FD1C3A}</a:tableStyleId>
              </a:tblPr>
              <a:tblGrid>
                <a:gridCol w="1494322">
                  <a:extLst>
                    <a:ext uri="{9D8B030D-6E8A-4147-A177-3AD203B41FA5}">
                      <a16:colId xmlns:a16="http://schemas.microsoft.com/office/drawing/2014/main" val="1441154704"/>
                    </a:ext>
                  </a:extLst>
                </a:gridCol>
                <a:gridCol w="3806547">
                  <a:extLst>
                    <a:ext uri="{9D8B030D-6E8A-4147-A177-3AD203B41FA5}">
                      <a16:colId xmlns:a16="http://schemas.microsoft.com/office/drawing/2014/main" val="229159950"/>
                    </a:ext>
                  </a:extLst>
                </a:gridCol>
                <a:gridCol w="2650435">
                  <a:extLst>
                    <a:ext uri="{9D8B030D-6E8A-4147-A177-3AD203B41FA5}">
                      <a16:colId xmlns:a16="http://schemas.microsoft.com/office/drawing/2014/main" val="3360940111"/>
                    </a:ext>
                  </a:extLst>
                </a:gridCol>
              </a:tblGrid>
              <a:tr h="1131949">
                <a:tc>
                  <a:txBody>
                    <a:bodyPr/>
                    <a:lstStyle/>
                    <a:p>
                      <a:pPr algn="ctr"/>
                      <a:r>
                        <a:rPr lang="en-IN" dirty="0">
                          <a:latin typeface="Times New Roman" panose="02020603050405020304" pitchFamily="18" charset="0"/>
                          <a:cs typeface="Times New Roman" panose="02020603050405020304" pitchFamily="18" charset="0"/>
                        </a:rPr>
                        <a:t>Name</a:t>
                      </a:r>
                    </a:p>
                  </a:txBody>
                  <a:tcPr/>
                </a:tc>
                <a:tc>
                  <a:txBody>
                    <a:bodyPr/>
                    <a:lstStyle/>
                    <a:p>
                      <a:pPr algn="ctr"/>
                      <a:r>
                        <a:rPr lang="en-IN" dirty="0">
                          <a:latin typeface="Times New Roman" panose="02020603050405020304" pitchFamily="18" charset="0"/>
                          <a:cs typeface="Times New Roman" panose="02020603050405020304" pitchFamily="18" charset="0"/>
                        </a:rPr>
                        <a:t>Image</a:t>
                      </a:r>
                    </a:p>
                  </a:txBody>
                  <a:tcPr/>
                </a:tc>
                <a:tc>
                  <a:txBody>
                    <a:bodyPr/>
                    <a:lstStyle/>
                    <a:p>
                      <a:pPr algn="ctr"/>
                      <a:r>
                        <a:rPr lang="en-IN" dirty="0">
                          <a:latin typeface="Times New Roman" panose="02020603050405020304" pitchFamily="18" charset="0"/>
                          <a:cs typeface="Times New Roman" panose="02020603050405020304" pitchFamily="18" charset="0"/>
                        </a:rPr>
                        <a:t>Purpose</a:t>
                      </a:r>
                    </a:p>
                  </a:txBody>
                  <a:tcPr/>
                </a:tc>
                <a:extLst>
                  <a:ext uri="{0D108BD9-81ED-4DB2-BD59-A6C34878D82A}">
                    <a16:rowId xmlns:a16="http://schemas.microsoft.com/office/drawing/2014/main" val="2210531904"/>
                  </a:ext>
                </a:extLst>
              </a:tr>
              <a:tr h="2180087">
                <a:tc>
                  <a:txBody>
                    <a:bodyPr/>
                    <a:lstStyle/>
                    <a:p>
                      <a:r>
                        <a:rPr lang="en-IN" b="1" dirty="0"/>
                        <a:t>3. </a:t>
                      </a:r>
                      <a:r>
                        <a:rPr lang="en-IN" b="1" dirty="0">
                          <a:latin typeface="Times New Roman" panose="02020603050405020304" pitchFamily="18" charset="0"/>
                          <a:cs typeface="Times New Roman" panose="02020603050405020304" pitchFamily="18" charset="0"/>
                        </a:rPr>
                        <a:t>DHT11 Sensor</a:t>
                      </a:r>
                    </a:p>
                  </a:txBody>
                  <a:tcPr/>
                </a:tc>
                <a:tc>
                  <a:txBody>
                    <a:bodyPr/>
                    <a:lstStyle/>
                    <a:p>
                      <a:endParaRPr lang="en-IN" dirty="0"/>
                    </a:p>
                  </a:txBody>
                  <a:tcPr/>
                </a:tc>
                <a:tc>
                  <a:txBody>
                    <a:bodyPr/>
                    <a:lstStyle/>
                    <a:p>
                      <a:pPr algn="just"/>
                      <a:r>
                        <a:rPr lang="en-IN" dirty="0"/>
                        <a:t>DHT11 sensors is used to measure Temperature and Humidity value.</a:t>
                      </a:r>
                    </a:p>
                  </a:txBody>
                  <a:tcPr/>
                </a:tc>
                <a:extLst>
                  <a:ext uri="{0D108BD9-81ED-4DB2-BD59-A6C34878D82A}">
                    <a16:rowId xmlns:a16="http://schemas.microsoft.com/office/drawing/2014/main" val="2385789848"/>
                  </a:ext>
                </a:extLst>
              </a:tr>
              <a:tr h="2343982">
                <a:tc>
                  <a:txBody>
                    <a:bodyPr/>
                    <a:lstStyle/>
                    <a:p>
                      <a:r>
                        <a:rPr lang="en-IN" b="1" dirty="0"/>
                        <a:t>4. </a:t>
                      </a:r>
                      <a:r>
                        <a:rPr lang="en-IN" b="1" dirty="0">
                          <a:latin typeface="Times New Roman" panose="02020603050405020304" pitchFamily="18" charset="0"/>
                          <a:cs typeface="Times New Roman" panose="02020603050405020304" pitchFamily="18" charset="0"/>
                        </a:rPr>
                        <a:t>Relay Module</a:t>
                      </a:r>
                    </a:p>
                  </a:txBody>
                  <a:tcPr/>
                </a:tc>
                <a:tc>
                  <a:txBody>
                    <a:bodyPr/>
                    <a:lstStyle/>
                    <a:p>
                      <a:endParaRPr lang="en-IN" dirty="0"/>
                    </a:p>
                  </a:txBody>
                  <a:tcPr/>
                </a:tc>
                <a:tc>
                  <a:txBody>
                    <a:bodyPr/>
                    <a:lstStyle/>
                    <a:p>
                      <a:r>
                        <a:rPr lang="en-US" sz="1800" b="0" i="0" kern="1200" dirty="0">
                          <a:solidFill>
                            <a:schemeClr val="dk1"/>
                          </a:solidFill>
                          <a:effectLst/>
                          <a:latin typeface="+mn-lt"/>
                          <a:ea typeface="+mn-ea"/>
                          <a:cs typeface="+mn-cs"/>
                        </a:rPr>
                        <a:t>A power relay module is an electrical switch that is operated by an electromagnet.</a:t>
                      </a:r>
                      <a:endParaRPr lang="en-IN" dirty="0"/>
                    </a:p>
                  </a:txBody>
                  <a:tcPr/>
                </a:tc>
                <a:extLst>
                  <a:ext uri="{0D108BD9-81ED-4DB2-BD59-A6C34878D82A}">
                    <a16:rowId xmlns:a16="http://schemas.microsoft.com/office/drawing/2014/main" val="129406201"/>
                  </a:ext>
                </a:extLst>
              </a:tr>
            </a:tbl>
          </a:graphicData>
        </a:graphic>
      </p:graphicFrame>
      <p:pic>
        <p:nvPicPr>
          <p:cNvPr id="9" name="Picture 8" descr="A picture containing circuit, electronics&#10;&#10;Description automatically generated">
            <a:extLst>
              <a:ext uri="{FF2B5EF4-FFF2-40B4-BE49-F238E27FC236}">
                <a16:creationId xmlns:a16="http://schemas.microsoft.com/office/drawing/2014/main" id="{FB34E80F-24D5-FF57-AE48-756C9B29D088}"/>
              </a:ext>
            </a:extLst>
          </p:cNvPr>
          <p:cNvPicPr>
            <a:picLocks noChangeAspect="1"/>
          </p:cNvPicPr>
          <p:nvPr/>
        </p:nvPicPr>
        <p:blipFill>
          <a:blip r:embed="rId2"/>
          <a:stretch>
            <a:fillRect/>
          </a:stretch>
        </p:blipFill>
        <p:spPr>
          <a:xfrm>
            <a:off x="1802959" y="2037227"/>
            <a:ext cx="3564171" cy="1731692"/>
          </a:xfrm>
          <a:prstGeom prst="rect">
            <a:avLst/>
          </a:prstGeom>
        </p:spPr>
      </p:pic>
      <p:pic>
        <p:nvPicPr>
          <p:cNvPr id="11" name="Picture 10" descr="A close-up of a computer chip&#10;&#10;Description automatically generated with medium confidence">
            <a:extLst>
              <a:ext uri="{FF2B5EF4-FFF2-40B4-BE49-F238E27FC236}">
                <a16:creationId xmlns:a16="http://schemas.microsoft.com/office/drawing/2014/main" id="{8917AEB2-7E1E-9AC4-2C08-BE66D06DFCB3}"/>
              </a:ext>
            </a:extLst>
          </p:cNvPr>
          <p:cNvPicPr>
            <a:picLocks noChangeAspect="1"/>
          </p:cNvPicPr>
          <p:nvPr/>
        </p:nvPicPr>
        <p:blipFill>
          <a:blip r:embed="rId3"/>
          <a:stretch>
            <a:fillRect/>
          </a:stretch>
        </p:blipFill>
        <p:spPr>
          <a:xfrm>
            <a:off x="1802959" y="4627659"/>
            <a:ext cx="3564171" cy="1593795"/>
          </a:xfrm>
          <a:prstGeom prst="rect">
            <a:avLst/>
          </a:prstGeom>
        </p:spPr>
      </p:pic>
    </p:spTree>
    <p:extLst>
      <p:ext uri="{BB962C8B-B14F-4D97-AF65-F5344CB8AC3E}">
        <p14:creationId xmlns:p14="http://schemas.microsoft.com/office/powerpoint/2010/main" val="2326111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CC469-66E1-8DAE-B3F9-74D7FF57271A}"/>
              </a:ext>
            </a:extLst>
          </p:cNvPr>
          <p:cNvSpPr>
            <a:spLocks noGrp="1"/>
          </p:cNvSpPr>
          <p:nvPr>
            <p:ph type="title"/>
          </p:nvPr>
        </p:nvSpPr>
        <p:spPr>
          <a:xfrm>
            <a:off x="418105" y="0"/>
            <a:ext cx="7620000" cy="685462"/>
          </a:xfrm>
        </p:spPr>
        <p:txBody>
          <a:bodyPr/>
          <a:lstStyle/>
          <a:p>
            <a:pPr algn="ctr"/>
            <a:r>
              <a:rPr lang="en-IN" sz="3200" dirty="0">
                <a:latin typeface="Times New Roman" panose="02020603050405020304" pitchFamily="18" charset="0"/>
                <a:cs typeface="Times New Roman" panose="02020603050405020304" pitchFamily="18" charset="0"/>
              </a:rPr>
              <a:t>Implementation (3/7)</a:t>
            </a:r>
            <a:endParaRPr lang="en-IN" sz="3200" dirty="0"/>
          </a:p>
        </p:txBody>
      </p:sp>
      <p:sp>
        <p:nvSpPr>
          <p:cNvPr id="3" name="Slide Number Placeholder 2">
            <a:extLst>
              <a:ext uri="{FF2B5EF4-FFF2-40B4-BE49-F238E27FC236}">
                <a16:creationId xmlns:a16="http://schemas.microsoft.com/office/drawing/2014/main" id="{81FDCC9C-0D84-DB08-A664-1265252D9EF8}"/>
              </a:ext>
            </a:extLst>
          </p:cNvPr>
          <p:cNvSpPr>
            <a:spLocks noGrp="1"/>
          </p:cNvSpPr>
          <p:nvPr>
            <p:ph type="sldNum" sz="quarter" idx="12"/>
          </p:nvPr>
        </p:nvSpPr>
        <p:spPr/>
        <p:txBody>
          <a:bodyPr/>
          <a:lstStyle/>
          <a:p>
            <a:fld id="{6E2D2B3B-882E-40F3-A32F-6DD516915044}" type="slidenum">
              <a:rPr lang="en-US" smtClean="0"/>
              <a:pPr/>
              <a:t>9</a:t>
            </a:fld>
            <a:endParaRPr lang="en-US"/>
          </a:p>
        </p:txBody>
      </p:sp>
      <p:graphicFrame>
        <p:nvGraphicFramePr>
          <p:cNvPr id="4" name="Table 4">
            <a:extLst>
              <a:ext uri="{FF2B5EF4-FFF2-40B4-BE49-F238E27FC236}">
                <a16:creationId xmlns:a16="http://schemas.microsoft.com/office/drawing/2014/main" id="{5734A115-0FDF-FE74-393A-1AAF3D6A53A5}"/>
              </a:ext>
            </a:extLst>
          </p:cNvPr>
          <p:cNvGraphicFramePr>
            <a:graphicFrameLocks noGrp="1"/>
          </p:cNvGraphicFramePr>
          <p:nvPr>
            <p:extLst>
              <p:ext uri="{D42A27DB-BD31-4B8C-83A1-F6EECF244321}">
                <p14:modId xmlns:p14="http://schemas.microsoft.com/office/powerpoint/2010/main" val="3123070250"/>
              </p:ext>
            </p:extLst>
          </p:nvPr>
        </p:nvGraphicFramePr>
        <p:xfrm>
          <a:off x="254442" y="882595"/>
          <a:ext cx="7967207" cy="5517888"/>
        </p:xfrm>
        <a:graphic>
          <a:graphicData uri="http://schemas.openxmlformats.org/drawingml/2006/table">
            <a:tbl>
              <a:tblPr firstRow="1" bandRow="1">
                <a:tableStyleId>{5C22544A-7EE6-4342-B048-85BDC9FD1C3A}</a:tableStyleId>
              </a:tblPr>
              <a:tblGrid>
                <a:gridCol w="1549763">
                  <a:extLst>
                    <a:ext uri="{9D8B030D-6E8A-4147-A177-3AD203B41FA5}">
                      <a16:colId xmlns:a16="http://schemas.microsoft.com/office/drawing/2014/main" val="2381066942"/>
                    </a:ext>
                  </a:extLst>
                </a:gridCol>
                <a:gridCol w="3761708">
                  <a:extLst>
                    <a:ext uri="{9D8B030D-6E8A-4147-A177-3AD203B41FA5}">
                      <a16:colId xmlns:a16="http://schemas.microsoft.com/office/drawing/2014/main" val="812339463"/>
                    </a:ext>
                  </a:extLst>
                </a:gridCol>
                <a:gridCol w="2655736">
                  <a:extLst>
                    <a:ext uri="{9D8B030D-6E8A-4147-A177-3AD203B41FA5}">
                      <a16:colId xmlns:a16="http://schemas.microsoft.com/office/drawing/2014/main" val="3103039226"/>
                    </a:ext>
                  </a:extLst>
                </a:gridCol>
              </a:tblGrid>
              <a:tr h="1063981">
                <a:tc>
                  <a:txBody>
                    <a:bodyPr/>
                    <a:lstStyle/>
                    <a:p>
                      <a:pPr algn="ctr"/>
                      <a:r>
                        <a:rPr lang="en-IN" dirty="0">
                          <a:latin typeface="Times New Roman" panose="02020603050405020304" pitchFamily="18" charset="0"/>
                          <a:cs typeface="Times New Roman" panose="02020603050405020304" pitchFamily="18" charset="0"/>
                        </a:rPr>
                        <a:t>Name</a:t>
                      </a:r>
                    </a:p>
                  </a:txBody>
                  <a:tcPr/>
                </a:tc>
                <a:tc>
                  <a:txBody>
                    <a:bodyPr/>
                    <a:lstStyle/>
                    <a:p>
                      <a:pPr algn="ctr"/>
                      <a:r>
                        <a:rPr lang="en-IN" dirty="0">
                          <a:latin typeface="Times New Roman" panose="02020603050405020304" pitchFamily="18" charset="0"/>
                          <a:cs typeface="Times New Roman" panose="02020603050405020304" pitchFamily="18" charset="0"/>
                        </a:rPr>
                        <a:t>Image</a:t>
                      </a:r>
                    </a:p>
                  </a:txBody>
                  <a:tcPr/>
                </a:tc>
                <a:tc>
                  <a:txBody>
                    <a:bodyPr/>
                    <a:lstStyle/>
                    <a:p>
                      <a:pPr algn="ctr"/>
                      <a:r>
                        <a:rPr lang="en-IN" dirty="0">
                          <a:latin typeface="Times New Roman" panose="02020603050405020304" pitchFamily="18" charset="0"/>
                          <a:cs typeface="Times New Roman" panose="02020603050405020304" pitchFamily="18" charset="0"/>
                        </a:rPr>
                        <a:t>Purpose</a:t>
                      </a:r>
                    </a:p>
                  </a:txBody>
                  <a:tcPr/>
                </a:tc>
                <a:extLst>
                  <a:ext uri="{0D108BD9-81ED-4DB2-BD59-A6C34878D82A}">
                    <a16:rowId xmlns:a16="http://schemas.microsoft.com/office/drawing/2014/main" val="2025362772"/>
                  </a:ext>
                </a:extLst>
              </a:tr>
              <a:tr h="2430348">
                <a:tc>
                  <a:txBody>
                    <a:bodyPr/>
                    <a:lstStyle/>
                    <a:p>
                      <a:r>
                        <a:rPr lang="en-IN" b="1" dirty="0">
                          <a:latin typeface="Times New Roman" panose="02020603050405020304" pitchFamily="18" charset="0"/>
                          <a:cs typeface="Times New Roman" panose="02020603050405020304" pitchFamily="18" charset="0"/>
                        </a:rPr>
                        <a:t>5. Dc Motor</a:t>
                      </a:r>
                    </a:p>
                  </a:txBody>
                  <a:tcPr/>
                </a:tc>
                <a:tc>
                  <a:txBody>
                    <a:bodyPr/>
                    <a:lstStyle/>
                    <a:p>
                      <a:endParaRPr lang="en-IN" dirty="0"/>
                    </a:p>
                  </a:txBody>
                  <a:tcPr/>
                </a:tc>
                <a:tc>
                  <a:txBody>
                    <a:bodyPr/>
                    <a:lstStyle/>
                    <a:p>
                      <a:pPr algn="just"/>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DC powered pumps use direct current from motor to move fluid in a variety of ways</a:t>
                      </a:r>
                      <a:r>
                        <a:rPr lang="en-US" sz="1800" b="0" i="0" kern="1200" dirty="0">
                          <a:solidFill>
                            <a:schemeClr val="dk1"/>
                          </a:solidFill>
                          <a:effectLst/>
                          <a:latin typeface="+mn-lt"/>
                          <a:ea typeface="+mn-ea"/>
                          <a:cs typeface="+mn-cs"/>
                        </a:rPr>
                        <a:t>.</a:t>
                      </a:r>
                      <a:endParaRPr lang="en-IN" dirty="0"/>
                    </a:p>
                  </a:txBody>
                  <a:tcPr/>
                </a:tc>
                <a:extLst>
                  <a:ext uri="{0D108BD9-81ED-4DB2-BD59-A6C34878D82A}">
                    <a16:rowId xmlns:a16="http://schemas.microsoft.com/office/drawing/2014/main" val="285591335"/>
                  </a:ext>
                </a:extLst>
              </a:tr>
              <a:tr h="2023559">
                <a:tc>
                  <a:txBody>
                    <a:bodyPr/>
                    <a:lstStyle/>
                    <a:p>
                      <a:r>
                        <a:rPr lang="en-IN" b="1" dirty="0">
                          <a:latin typeface="Times New Roman" panose="02020603050405020304" pitchFamily="18" charset="0"/>
                          <a:cs typeface="Times New Roman" panose="02020603050405020304" pitchFamily="18" charset="0"/>
                        </a:rPr>
                        <a:t>6. Battery</a:t>
                      </a:r>
                    </a:p>
                  </a:txBody>
                  <a:tcPr/>
                </a:tc>
                <a:tc>
                  <a:txBody>
                    <a:bodyPr/>
                    <a:lstStyle/>
                    <a:p>
                      <a:endParaRPr lang="en-IN" dirty="0"/>
                    </a:p>
                  </a:txBody>
                  <a:tcPr/>
                </a:tc>
                <a:tc>
                  <a:txBody>
                    <a:bodyPr/>
                    <a:lstStyle/>
                    <a:p>
                      <a:r>
                        <a:rPr lang="en-IN" dirty="0"/>
                        <a:t>Battery is used to give power supply to motor.</a:t>
                      </a:r>
                    </a:p>
                  </a:txBody>
                  <a:tcPr/>
                </a:tc>
                <a:extLst>
                  <a:ext uri="{0D108BD9-81ED-4DB2-BD59-A6C34878D82A}">
                    <a16:rowId xmlns:a16="http://schemas.microsoft.com/office/drawing/2014/main" val="520589321"/>
                  </a:ext>
                </a:extLst>
              </a:tr>
            </a:tbl>
          </a:graphicData>
        </a:graphic>
      </p:graphicFrame>
      <p:pic>
        <p:nvPicPr>
          <p:cNvPr id="6" name="Picture 5">
            <a:extLst>
              <a:ext uri="{FF2B5EF4-FFF2-40B4-BE49-F238E27FC236}">
                <a16:creationId xmlns:a16="http://schemas.microsoft.com/office/drawing/2014/main" id="{C66CA9D6-7032-D79C-B248-A639BC409F03}"/>
              </a:ext>
            </a:extLst>
          </p:cNvPr>
          <p:cNvPicPr>
            <a:picLocks noChangeAspect="1"/>
          </p:cNvPicPr>
          <p:nvPr/>
        </p:nvPicPr>
        <p:blipFill>
          <a:blip r:embed="rId2"/>
          <a:stretch>
            <a:fillRect/>
          </a:stretch>
        </p:blipFill>
        <p:spPr>
          <a:xfrm>
            <a:off x="2007343" y="2540001"/>
            <a:ext cx="3423397" cy="1642386"/>
          </a:xfrm>
          <a:prstGeom prst="rect">
            <a:avLst/>
          </a:prstGeom>
        </p:spPr>
      </p:pic>
      <p:pic>
        <p:nvPicPr>
          <p:cNvPr id="10" name="Picture 9">
            <a:extLst>
              <a:ext uri="{FF2B5EF4-FFF2-40B4-BE49-F238E27FC236}">
                <a16:creationId xmlns:a16="http://schemas.microsoft.com/office/drawing/2014/main" id="{B336AC66-2DC0-6842-DC0E-58FF7637FF92}"/>
              </a:ext>
            </a:extLst>
          </p:cNvPr>
          <p:cNvPicPr>
            <a:picLocks noChangeAspect="1"/>
          </p:cNvPicPr>
          <p:nvPr/>
        </p:nvPicPr>
        <p:blipFill>
          <a:blip r:embed="rId3"/>
          <a:stretch>
            <a:fillRect/>
          </a:stretch>
        </p:blipFill>
        <p:spPr>
          <a:xfrm>
            <a:off x="2007342" y="4585771"/>
            <a:ext cx="3423397" cy="1746787"/>
          </a:xfrm>
          <a:prstGeom prst="rect">
            <a:avLst/>
          </a:prstGeom>
        </p:spPr>
      </p:pic>
    </p:spTree>
    <p:extLst>
      <p:ext uri="{BB962C8B-B14F-4D97-AF65-F5344CB8AC3E}">
        <p14:creationId xmlns:p14="http://schemas.microsoft.com/office/powerpoint/2010/main" val="4242797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1523</TotalTime>
  <Words>882</Words>
  <Application>Microsoft Office PowerPoint</Application>
  <PresentationFormat>On-screen Show (4:3)</PresentationFormat>
  <Paragraphs>170</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Cambria</vt:lpstr>
      <vt:lpstr>Times New Roman</vt:lpstr>
      <vt:lpstr>Adjacency</vt:lpstr>
      <vt:lpstr>SRI SIVASUBRAMANIYA NADAR COLLEGE OF ENGINEERING</vt:lpstr>
      <vt:lpstr>Contents</vt:lpstr>
      <vt:lpstr>Hypothesis</vt:lpstr>
      <vt:lpstr>Objectives</vt:lpstr>
      <vt:lpstr>Block Diagram</vt:lpstr>
      <vt:lpstr>Flow Chart</vt:lpstr>
      <vt:lpstr>Implementation (1/7)</vt:lpstr>
      <vt:lpstr>Implementation (2/7)</vt:lpstr>
      <vt:lpstr>Implementation (3/7)</vt:lpstr>
      <vt:lpstr>Implementation (4/7)</vt:lpstr>
      <vt:lpstr>Implementation (5/7)</vt:lpstr>
      <vt:lpstr>Implementation (6/7)</vt:lpstr>
      <vt:lpstr>Implementation (7/7)</vt:lpstr>
      <vt:lpstr>Dataset</vt:lpstr>
      <vt:lpstr>Algorithm</vt:lpstr>
      <vt:lpstr>Analysis/Result (1/8)</vt:lpstr>
      <vt:lpstr>Analysis/Result (2/8)</vt:lpstr>
      <vt:lpstr>Analysis/Result (3/8)</vt:lpstr>
      <vt:lpstr>Analysis/Result (4/8)</vt:lpstr>
      <vt:lpstr>Analysis/Result (5/8)</vt:lpstr>
      <vt:lpstr>Analysis/Result (6/8)</vt:lpstr>
      <vt:lpstr>Analysis/Result (7/8)</vt:lpstr>
      <vt:lpstr>Analysis/Result (8/8)</vt:lpstr>
      <vt:lpstr>Advantages</vt:lpstr>
      <vt:lpstr>Limitations</vt:lpstr>
      <vt:lpstr>Conclusion</vt:lpstr>
      <vt:lpstr>Future scope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ROHETH S</dc:creator>
  <cp:lastModifiedBy>ROHETH S</cp:lastModifiedBy>
  <cp:revision>74</cp:revision>
  <dcterms:created xsi:type="dcterms:W3CDTF">2014-09-16T21:27:06Z</dcterms:created>
  <dcterms:modified xsi:type="dcterms:W3CDTF">2022-08-27T13:21:42Z</dcterms:modified>
</cp:coreProperties>
</file>